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46" r:id="rId1"/>
  </p:sldMasterIdLst>
  <p:notesMasterIdLst>
    <p:notesMasterId r:id="rId28"/>
  </p:notesMasterIdLst>
  <p:sldIdLst>
    <p:sldId id="256" r:id="rId2"/>
    <p:sldId id="257" r:id="rId3"/>
    <p:sldId id="282" r:id="rId4"/>
    <p:sldId id="259" r:id="rId5"/>
    <p:sldId id="283" r:id="rId6"/>
    <p:sldId id="286" r:id="rId7"/>
    <p:sldId id="261" r:id="rId8"/>
    <p:sldId id="262" r:id="rId9"/>
    <p:sldId id="263" r:id="rId10"/>
    <p:sldId id="264" r:id="rId11"/>
    <p:sldId id="292" r:id="rId12"/>
    <p:sldId id="284" r:id="rId13"/>
    <p:sldId id="266" r:id="rId14"/>
    <p:sldId id="267" r:id="rId15"/>
    <p:sldId id="269" r:id="rId16"/>
    <p:sldId id="268" r:id="rId17"/>
    <p:sldId id="270" r:id="rId18"/>
    <p:sldId id="289" r:id="rId19"/>
    <p:sldId id="290" r:id="rId20"/>
    <p:sldId id="271" r:id="rId21"/>
    <p:sldId id="278" r:id="rId22"/>
    <p:sldId id="272" r:id="rId23"/>
    <p:sldId id="295" r:id="rId24"/>
    <p:sldId id="291" r:id="rId25"/>
    <p:sldId id="294"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00" autoAdjust="0"/>
  </p:normalViewPr>
  <p:slideViewPr>
    <p:cSldViewPr snapToGrid="0">
      <p:cViewPr varScale="1">
        <p:scale>
          <a:sx n="106" d="100"/>
          <a:sy n="106" d="100"/>
        </p:scale>
        <p:origin x="6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7E2CB-F76F-4942-A424-CDE868768B7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TW" altLang="en-US"/>
        </a:p>
      </dgm:t>
    </dgm:pt>
    <dgm:pt modelId="{7AF40074-B5A3-4B51-9C6E-C36FB46701F1}">
      <dgm:prSet phldrT="[文字]" custT="1"/>
      <dgm:spPr/>
      <dgm:t>
        <a:bodyPr/>
        <a:lstStyle/>
        <a:p>
          <a:pPr algn="ctr"/>
          <a:r>
            <a:rPr lang="zh-TW" altLang="en-US" sz="3400" dirty="0" smtClean="0">
              <a:solidFill>
                <a:srgbClr val="0070C0"/>
              </a:solidFill>
              <a:latin typeface="標楷體" panose="03000509000000000000" pitchFamily="65" charset="-120"/>
              <a:ea typeface="標楷體" panose="03000509000000000000" pitchFamily="65" charset="-120"/>
            </a:rPr>
            <a:t>專門著作升等</a:t>
          </a:r>
          <a:endParaRPr lang="en-US" altLang="zh-TW" sz="3400" dirty="0" smtClean="0">
            <a:solidFill>
              <a:srgbClr val="0070C0"/>
            </a:solidFill>
            <a:latin typeface="標楷體" panose="03000509000000000000" pitchFamily="65" charset="-120"/>
            <a:ea typeface="標楷體" panose="03000509000000000000" pitchFamily="65" charset="-120"/>
          </a:endParaRPr>
        </a:p>
        <a:p>
          <a:pPr algn="ctr"/>
          <a:r>
            <a:rPr lang="en-US" altLang="zh-TW" sz="2800" dirty="0" smtClean="0">
              <a:solidFill>
                <a:srgbClr val="0070C0"/>
              </a:solidFill>
              <a:latin typeface="標楷體" panose="03000509000000000000" pitchFamily="65" charset="-120"/>
              <a:ea typeface="標楷體" panose="03000509000000000000" pitchFamily="65" charset="-120"/>
            </a:rPr>
            <a:t>(</a:t>
          </a:r>
          <a:r>
            <a:rPr lang="zh-TW" altLang="en-US" sz="2800" dirty="0" smtClean="0">
              <a:solidFill>
                <a:srgbClr val="0070C0"/>
              </a:solidFill>
              <a:latin typeface="標楷體" panose="03000509000000000000" pitchFamily="65" charset="-120"/>
              <a:ea typeface="標楷體" panose="03000509000000000000" pitchFamily="65" charset="-120"/>
            </a:rPr>
            <a:t>研究型</a:t>
          </a:r>
          <a:r>
            <a:rPr lang="en-US" altLang="zh-TW" sz="2800" dirty="0" smtClean="0">
              <a:solidFill>
                <a:srgbClr val="0070C0"/>
              </a:solidFill>
              <a:latin typeface="標楷體" panose="03000509000000000000" pitchFamily="65" charset="-120"/>
              <a:ea typeface="標楷體" panose="03000509000000000000" pitchFamily="65" charset="-120"/>
            </a:rPr>
            <a:t>)</a:t>
          </a:r>
          <a:endParaRPr lang="zh-TW" altLang="en-US" sz="2800" dirty="0">
            <a:solidFill>
              <a:srgbClr val="0070C0"/>
            </a:solidFill>
            <a:latin typeface="標楷體" panose="03000509000000000000" pitchFamily="65" charset="-120"/>
            <a:ea typeface="標楷體" panose="03000509000000000000" pitchFamily="65" charset="-120"/>
          </a:endParaRPr>
        </a:p>
      </dgm:t>
    </dgm:pt>
    <dgm:pt modelId="{D983C0B5-BE87-4A9B-8D37-1CCA9DE15BD7}" type="parTrans" cxnId="{71D15E7E-5E08-4D86-94F6-4E5A2AEE9D8D}">
      <dgm:prSet/>
      <dgm:spPr/>
      <dgm:t>
        <a:bodyPr/>
        <a:lstStyle/>
        <a:p>
          <a:endParaRPr lang="zh-TW" altLang="en-US"/>
        </a:p>
      </dgm:t>
    </dgm:pt>
    <dgm:pt modelId="{53759F80-B40B-4811-BE60-6E7F53756C21}" type="sibTrans" cxnId="{71D15E7E-5E08-4D86-94F6-4E5A2AEE9D8D}">
      <dgm:prSet/>
      <dgm:spPr/>
      <dgm:t>
        <a:bodyPr/>
        <a:lstStyle/>
        <a:p>
          <a:endParaRPr lang="zh-TW" altLang="en-US"/>
        </a:p>
      </dgm:t>
    </dgm:pt>
    <dgm:pt modelId="{F90E0FE0-6811-4887-A5DE-6C7984BE928A}">
      <dgm:prSet phldrT="[文字]" custT="1"/>
      <dgm:spPr/>
      <dgm:t>
        <a:bodyPr/>
        <a:lstStyle/>
        <a:p>
          <a:pPr algn="ctr"/>
          <a:r>
            <a:rPr lang="zh-TW" altLang="en-US" sz="4000" dirty="0" smtClean="0">
              <a:solidFill>
                <a:srgbClr val="0070C0"/>
              </a:solidFill>
              <a:latin typeface="標楷體" panose="03000509000000000000" pitchFamily="65" charset="-120"/>
              <a:ea typeface="標楷體" panose="03000509000000000000" pitchFamily="65" charset="-120"/>
            </a:rPr>
            <a:t>應用技術升等</a:t>
          </a:r>
          <a:endParaRPr lang="en-US" altLang="zh-TW" sz="4000" dirty="0" smtClean="0">
            <a:solidFill>
              <a:srgbClr val="0070C0"/>
            </a:solidFill>
            <a:latin typeface="標楷體" panose="03000509000000000000" pitchFamily="65" charset="-120"/>
            <a:ea typeface="標楷體" panose="03000509000000000000" pitchFamily="65" charset="-120"/>
          </a:endParaRPr>
        </a:p>
        <a:p>
          <a:pPr algn="ctr"/>
          <a:r>
            <a:rPr lang="en-US" altLang="zh-TW" sz="2800" dirty="0" smtClean="0">
              <a:solidFill>
                <a:srgbClr val="0070C0"/>
              </a:solidFill>
              <a:latin typeface="標楷體" panose="03000509000000000000" pitchFamily="65" charset="-120"/>
              <a:ea typeface="標楷體" panose="03000509000000000000" pitchFamily="65" charset="-120"/>
            </a:rPr>
            <a:t>(</a:t>
          </a:r>
          <a:r>
            <a:rPr lang="zh-TW" altLang="en-US" sz="2800" dirty="0" smtClean="0">
              <a:solidFill>
                <a:srgbClr val="0070C0"/>
              </a:solidFill>
              <a:latin typeface="標楷體" panose="03000509000000000000" pitchFamily="65" charset="-120"/>
              <a:ea typeface="標楷體" panose="03000509000000000000" pitchFamily="65" charset="-120"/>
            </a:rPr>
            <a:t>技術報告</a:t>
          </a:r>
          <a:r>
            <a:rPr lang="en-US" altLang="zh-TW" sz="2800" dirty="0" smtClean="0">
              <a:solidFill>
                <a:srgbClr val="0070C0"/>
              </a:solidFill>
              <a:latin typeface="標楷體" panose="03000509000000000000" pitchFamily="65" charset="-120"/>
              <a:ea typeface="標楷體" panose="03000509000000000000" pitchFamily="65" charset="-120"/>
            </a:rPr>
            <a:t>)</a:t>
          </a:r>
          <a:endParaRPr lang="zh-TW" altLang="en-US" sz="2800" dirty="0">
            <a:solidFill>
              <a:srgbClr val="0070C0"/>
            </a:solidFill>
            <a:latin typeface="標楷體" panose="03000509000000000000" pitchFamily="65" charset="-120"/>
            <a:ea typeface="標楷體" panose="03000509000000000000" pitchFamily="65" charset="-120"/>
          </a:endParaRPr>
        </a:p>
      </dgm:t>
    </dgm:pt>
    <dgm:pt modelId="{48E10EFB-F927-49F6-80A1-F8F519BA9C09}" type="parTrans" cxnId="{662B6F36-911D-48AD-AC55-46D9023C4938}">
      <dgm:prSet/>
      <dgm:spPr/>
      <dgm:t>
        <a:bodyPr/>
        <a:lstStyle/>
        <a:p>
          <a:endParaRPr lang="zh-TW" altLang="en-US"/>
        </a:p>
      </dgm:t>
    </dgm:pt>
    <dgm:pt modelId="{9D69B4CD-C5F8-4927-BDE9-88B2BF18D36A}" type="sibTrans" cxnId="{662B6F36-911D-48AD-AC55-46D9023C4938}">
      <dgm:prSet/>
      <dgm:spPr/>
      <dgm:t>
        <a:bodyPr/>
        <a:lstStyle/>
        <a:p>
          <a:endParaRPr lang="zh-TW" altLang="en-US"/>
        </a:p>
      </dgm:t>
    </dgm:pt>
    <dgm:pt modelId="{FBD7C364-63D7-4202-A160-3BF6E48DA9C0}">
      <dgm:prSet phldrT="[文字]" custT="1"/>
      <dgm:spPr/>
      <dgm:t>
        <a:bodyPr/>
        <a:lstStyle/>
        <a:p>
          <a:pPr algn="ctr"/>
          <a:r>
            <a:rPr lang="zh-TW" altLang="en-US" sz="4000" dirty="0" smtClean="0">
              <a:solidFill>
                <a:srgbClr val="0070C0"/>
              </a:solidFill>
              <a:latin typeface="標楷體" panose="03000509000000000000" pitchFamily="65" charset="-120"/>
              <a:ea typeface="標楷體" panose="03000509000000000000" pitchFamily="65" charset="-120"/>
            </a:rPr>
            <a:t>教學型</a:t>
          </a:r>
          <a:endParaRPr lang="en-US" altLang="zh-TW" sz="4000" dirty="0" smtClean="0">
            <a:solidFill>
              <a:srgbClr val="0070C0"/>
            </a:solidFill>
            <a:latin typeface="標楷體" panose="03000509000000000000" pitchFamily="65" charset="-120"/>
            <a:ea typeface="標楷體" panose="03000509000000000000" pitchFamily="65" charset="-120"/>
          </a:endParaRPr>
        </a:p>
        <a:p>
          <a:pPr algn="ctr"/>
          <a:r>
            <a:rPr lang="en-US" altLang="zh-TW" sz="2800" dirty="0" smtClean="0">
              <a:solidFill>
                <a:srgbClr val="0070C0"/>
              </a:solidFill>
              <a:latin typeface="標楷體" panose="03000509000000000000" pitchFamily="65" charset="-120"/>
              <a:ea typeface="標楷體" panose="03000509000000000000" pitchFamily="65" charset="-120"/>
            </a:rPr>
            <a:t>(</a:t>
          </a:r>
          <a:r>
            <a:rPr lang="zh-TW" altLang="en-US" sz="2800" dirty="0" smtClean="0">
              <a:solidFill>
                <a:srgbClr val="0070C0"/>
              </a:solidFill>
              <a:latin typeface="標楷體" panose="03000509000000000000" pitchFamily="65" charset="-120"/>
              <a:ea typeface="標楷體" panose="03000509000000000000" pitchFamily="65" charset="-120"/>
            </a:rPr>
            <a:t>教學成果技術報告</a:t>
          </a:r>
          <a:r>
            <a:rPr lang="en-US" altLang="zh-TW" sz="2800" dirty="0" smtClean="0">
              <a:solidFill>
                <a:srgbClr val="0070C0"/>
              </a:solidFill>
              <a:latin typeface="標楷體" panose="03000509000000000000" pitchFamily="65" charset="-120"/>
              <a:ea typeface="標楷體" panose="03000509000000000000" pitchFamily="65" charset="-120"/>
            </a:rPr>
            <a:t>)</a:t>
          </a:r>
          <a:endParaRPr lang="zh-TW" altLang="en-US" sz="2800" dirty="0">
            <a:solidFill>
              <a:srgbClr val="0070C0"/>
            </a:solidFill>
            <a:latin typeface="標楷體" panose="03000509000000000000" pitchFamily="65" charset="-120"/>
            <a:ea typeface="標楷體" panose="03000509000000000000" pitchFamily="65" charset="-120"/>
          </a:endParaRPr>
        </a:p>
      </dgm:t>
    </dgm:pt>
    <dgm:pt modelId="{1E5A98E7-16CC-4EE7-B476-EF4D14CE190D}" type="parTrans" cxnId="{2850AF41-3661-4B5C-B460-D7003D13C5F0}">
      <dgm:prSet/>
      <dgm:spPr/>
      <dgm:t>
        <a:bodyPr/>
        <a:lstStyle/>
        <a:p>
          <a:endParaRPr lang="zh-TW" altLang="en-US"/>
        </a:p>
      </dgm:t>
    </dgm:pt>
    <dgm:pt modelId="{0F7A2868-156C-43ED-8E4E-422A68E391C8}" type="sibTrans" cxnId="{2850AF41-3661-4B5C-B460-D7003D13C5F0}">
      <dgm:prSet/>
      <dgm:spPr/>
      <dgm:t>
        <a:bodyPr/>
        <a:lstStyle/>
        <a:p>
          <a:endParaRPr lang="zh-TW" altLang="en-US"/>
        </a:p>
      </dgm:t>
    </dgm:pt>
    <dgm:pt modelId="{556D0C87-93DF-498C-9DE3-483E1BFDDE51}" type="pres">
      <dgm:prSet presAssocID="{6C37E2CB-F76F-4942-A424-CDE868768B7C}" presName="Name0" presStyleCnt="0">
        <dgm:presLayoutVars>
          <dgm:dir/>
          <dgm:resizeHandles val="exact"/>
        </dgm:presLayoutVars>
      </dgm:prSet>
      <dgm:spPr/>
      <dgm:t>
        <a:bodyPr/>
        <a:lstStyle/>
        <a:p>
          <a:endParaRPr lang="zh-TW" altLang="en-US"/>
        </a:p>
      </dgm:t>
    </dgm:pt>
    <dgm:pt modelId="{C237996E-8CED-494B-8779-73C2BA56E015}" type="pres">
      <dgm:prSet presAssocID="{7AF40074-B5A3-4B51-9C6E-C36FB46701F1}" presName="composite" presStyleCnt="0"/>
      <dgm:spPr/>
    </dgm:pt>
    <dgm:pt modelId="{61250975-1192-4E2B-A950-924396033712}" type="pres">
      <dgm:prSet presAssocID="{7AF40074-B5A3-4B51-9C6E-C36FB46701F1}" presName="rect1" presStyleLbl="trAlignAcc1" presStyleIdx="0" presStyleCnt="3">
        <dgm:presLayoutVars>
          <dgm:bulletEnabled val="1"/>
        </dgm:presLayoutVars>
      </dgm:prSet>
      <dgm:spPr/>
      <dgm:t>
        <a:bodyPr/>
        <a:lstStyle/>
        <a:p>
          <a:endParaRPr lang="zh-TW" altLang="en-US"/>
        </a:p>
      </dgm:t>
    </dgm:pt>
    <dgm:pt modelId="{87706A53-499F-4B90-9AF0-062BA22F22AF}" type="pres">
      <dgm:prSet presAssocID="{7AF40074-B5A3-4B51-9C6E-C36FB46701F1}" presName="rect2" presStyleLbl="fgImgPlace1" presStyleIdx="0" presStyleCnt="3" custLinFactNeighborX="12998" custLinFactNeighborY="8088"/>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EE36927D-C913-4EDE-B020-3059284EC31D}" type="pres">
      <dgm:prSet presAssocID="{53759F80-B40B-4811-BE60-6E7F53756C21}" presName="sibTrans" presStyleCnt="0"/>
      <dgm:spPr/>
    </dgm:pt>
    <dgm:pt modelId="{DCCC19F7-F60D-47F0-8320-58DB2220C327}" type="pres">
      <dgm:prSet presAssocID="{F90E0FE0-6811-4887-A5DE-6C7984BE928A}" presName="composite" presStyleCnt="0"/>
      <dgm:spPr/>
    </dgm:pt>
    <dgm:pt modelId="{A3C887F2-0A3C-4B7C-857E-4438E1259784}" type="pres">
      <dgm:prSet presAssocID="{F90E0FE0-6811-4887-A5DE-6C7984BE928A}" presName="rect1" presStyleLbl="trAlignAcc1" presStyleIdx="1" presStyleCnt="3">
        <dgm:presLayoutVars>
          <dgm:bulletEnabled val="1"/>
        </dgm:presLayoutVars>
      </dgm:prSet>
      <dgm:spPr/>
      <dgm:t>
        <a:bodyPr/>
        <a:lstStyle/>
        <a:p>
          <a:endParaRPr lang="zh-TW" altLang="en-US"/>
        </a:p>
      </dgm:t>
    </dgm:pt>
    <dgm:pt modelId="{5B2465C2-D47C-479C-A3B7-B214A22178AC}" type="pres">
      <dgm:prSet presAssocID="{F90E0FE0-6811-4887-A5DE-6C7984BE928A}" presName="rect2" presStyleLbl="fgImgPlace1" presStyleIdx="1" presStyleCnt="3" custLinFactNeighborX="12999" custLinFactNeighborY="7511"/>
      <dgm:spPr>
        <a:blipFill>
          <a:blip xmlns:r="http://schemas.openxmlformats.org/officeDocument/2006/relationships" r:embed="rId2">
            <a:extLst>
              <a:ext uri="{28A0092B-C50C-407E-A947-70E740481C1C}">
                <a14:useLocalDpi xmlns:a14="http://schemas.microsoft.com/office/drawing/2010/main" val="0"/>
              </a:ext>
            </a:extLst>
          </a:blip>
          <a:srcRect/>
          <a:stretch>
            <a:fillRect l="-59000" r="-59000"/>
          </a:stretch>
        </a:blipFill>
      </dgm:spPr>
    </dgm:pt>
    <dgm:pt modelId="{94B5590E-3A36-473A-8800-DF942D9E4825}" type="pres">
      <dgm:prSet presAssocID="{9D69B4CD-C5F8-4927-BDE9-88B2BF18D36A}" presName="sibTrans" presStyleCnt="0"/>
      <dgm:spPr/>
    </dgm:pt>
    <dgm:pt modelId="{63895EC5-D280-41A0-A144-09048CAD8F39}" type="pres">
      <dgm:prSet presAssocID="{FBD7C364-63D7-4202-A160-3BF6E48DA9C0}" presName="composite" presStyleCnt="0"/>
      <dgm:spPr/>
    </dgm:pt>
    <dgm:pt modelId="{2D920FEC-FC14-4CC3-954F-A3E08DE27CE4}" type="pres">
      <dgm:prSet presAssocID="{FBD7C364-63D7-4202-A160-3BF6E48DA9C0}" presName="rect1" presStyleLbl="trAlignAcc1" presStyleIdx="2" presStyleCnt="3">
        <dgm:presLayoutVars>
          <dgm:bulletEnabled val="1"/>
        </dgm:presLayoutVars>
      </dgm:prSet>
      <dgm:spPr/>
      <dgm:t>
        <a:bodyPr/>
        <a:lstStyle/>
        <a:p>
          <a:endParaRPr lang="zh-TW" altLang="en-US"/>
        </a:p>
      </dgm:t>
    </dgm:pt>
    <dgm:pt modelId="{29045725-5A01-4EDB-915E-9C85BB4F376A}" type="pres">
      <dgm:prSet presAssocID="{FBD7C364-63D7-4202-A160-3BF6E48DA9C0}" presName="rect2" presStyleLbl="fgImgPlace1" presStyleIdx="2" presStyleCnt="3" custLinFactNeighborX="12999" custLinFactNeighborY="6933"/>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pt>
  </dgm:ptLst>
  <dgm:cxnLst>
    <dgm:cxn modelId="{662B6F36-911D-48AD-AC55-46D9023C4938}" srcId="{6C37E2CB-F76F-4942-A424-CDE868768B7C}" destId="{F90E0FE0-6811-4887-A5DE-6C7984BE928A}" srcOrd="1" destOrd="0" parTransId="{48E10EFB-F927-49F6-80A1-F8F519BA9C09}" sibTransId="{9D69B4CD-C5F8-4927-BDE9-88B2BF18D36A}"/>
    <dgm:cxn modelId="{2F4DAE4E-76B8-4B48-8DB4-A81E777645A7}" type="presOf" srcId="{FBD7C364-63D7-4202-A160-3BF6E48DA9C0}" destId="{2D920FEC-FC14-4CC3-954F-A3E08DE27CE4}" srcOrd="0" destOrd="0" presId="urn:microsoft.com/office/officeart/2008/layout/PictureStrips"/>
    <dgm:cxn modelId="{2850AF41-3661-4B5C-B460-D7003D13C5F0}" srcId="{6C37E2CB-F76F-4942-A424-CDE868768B7C}" destId="{FBD7C364-63D7-4202-A160-3BF6E48DA9C0}" srcOrd="2" destOrd="0" parTransId="{1E5A98E7-16CC-4EE7-B476-EF4D14CE190D}" sibTransId="{0F7A2868-156C-43ED-8E4E-422A68E391C8}"/>
    <dgm:cxn modelId="{446E68F6-0753-43BF-9F8A-DE62E4B9C567}" type="presOf" srcId="{F90E0FE0-6811-4887-A5DE-6C7984BE928A}" destId="{A3C887F2-0A3C-4B7C-857E-4438E1259784}" srcOrd="0" destOrd="0" presId="urn:microsoft.com/office/officeart/2008/layout/PictureStrips"/>
    <dgm:cxn modelId="{49B26CC3-AD86-4AB9-B8C4-3911B5851926}" type="presOf" srcId="{6C37E2CB-F76F-4942-A424-CDE868768B7C}" destId="{556D0C87-93DF-498C-9DE3-483E1BFDDE51}" srcOrd="0" destOrd="0" presId="urn:microsoft.com/office/officeart/2008/layout/PictureStrips"/>
    <dgm:cxn modelId="{81559703-08C4-409B-A795-82267F89BBD1}" type="presOf" srcId="{7AF40074-B5A3-4B51-9C6E-C36FB46701F1}" destId="{61250975-1192-4E2B-A950-924396033712}" srcOrd="0" destOrd="0" presId="urn:microsoft.com/office/officeart/2008/layout/PictureStrips"/>
    <dgm:cxn modelId="{71D15E7E-5E08-4D86-94F6-4E5A2AEE9D8D}" srcId="{6C37E2CB-F76F-4942-A424-CDE868768B7C}" destId="{7AF40074-B5A3-4B51-9C6E-C36FB46701F1}" srcOrd="0" destOrd="0" parTransId="{D983C0B5-BE87-4A9B-8D37-1CCA9DE15BD7}" sibTransId="{53759F80-B40B-4811-BE60-6E7F53756C21}"/>
    <dgm:cxn modelId="{1B886F0D-E459-47DC-89AC-A2ABC93F9143}" type="presParOf" srcId="{556D0C87-93DF-498C-9DE3-483E1BFDDE51}" destId="{C237996E-8CED-494B-8779-73C2BA56E015}" srcOrd="0" destOrd="0" presId="urn:microsoft.com/office/officeart/2008/layout/PictureStrips"/>
    <dgm:cxn modelId="{8866DF1A-123B-4207-AE02-C44BEC65E4D0}" type="presParOf" srcId="{C237996E-8CED-494B-8779-73C2BA56E015}" destId="{61250975-1192-4E2B-A950-924396033712}" srcOrd="0" destOrd="0" presId="urn:microsoft.com/office/officeart/2008/layout/PictureStrips"/>
    <dgm:cxn modelId="{FB40D33A-4127-42A6-BE90-1E78C5D9396C}" type="presParOf" srcId="{C237996E-8CED-494B-8779-73C2BA56E015}" destId="{87706A53-499F-4B90-9AF0-062BA22F22AF}" srcOrd="1" destOrd="0" presId="urn:microsoft.com/office/officeart/2008/layout/PictureStrips"/>
    <dgm:cxn modelId="{6DCE824C-680C-47FF-9E5D-64D1A9D48A14}" type="presParOf" srcId="{556D0C87-93DF-498C-9DE3-483E1BFDDE51}" destId="{EE36927D-C913-4EDE-B020-3059284EC31D}" srcOrd="1" destOrd="0" presId="urn:microsoft.com/office/officeart/2008/layout/PictureStrips"/>
    <dgm:cxn modelId="{36F0B7CA-3B6C-4E81-B32C-2B2F82982B68}" type="presParOf" srcId="{556D0C87-93DF-498C-9DE3-483E1BFDDE51}" destId="{DCCC19F7-F60D-47F0-8320-58DB2220C327}" srcOrd="2" destOrd="0" presId="urn:microsoft.com/office/officeart/2008/layout/PictureStrips"/>
    <dgm:cxn modelId="{2E3C5FB3-613A-420C-A8B0-D4EF5B9B5B98}" type="presParOf" srcId="{DCCC19F7-F60D-47F0-8320-58DB2220C327}" destId="{A3C887F2-0A3C-4B7C-857E-4438E1259784}" srcOrd="0" destOrd="0" presId="urn:microsoft.com/office/officeart/2008/layout/PictureStrips"/>
    <dgm:cxn modelId="{2212508D-2434-468B-89EF-1A5E622B197D}" type="presParOf" srcId="{DCCC19F7-F60D-47F0-8320-58DB2220C327}" destId="{5B2465C2-D47C-479C-A3B7-B214A22178AC}" srcOrd="1" destOrd="0" presId="urn:microsoft.com/office/officeart/2008/layout/PictureStrips"/>
    <dgm:cxn modelId="{764A240F-9568-4862-B011-84C5472AAAA5}" type="presParOf" srcId="{556D0C87-93DF-498C-9DE3-483E1BFDDE51}" destId="{94B5590E-3A36-473A-8800-DF942D9E4825}" srcOrd="3" destOrd="0" presId="urn:microsoft.com/office/officeart/2008/layout/PictureStrips"/>
    <dgm:cxn modelId="{001FAAE0-E015-4C05-AEF7-BD9B8E4097C5}" type="presParOf" srcId="{556D0C87-93DF-498C-9DE3-483E1BFDDE51}" destId="{63895EC5-D280-41A0-A144-09048CAD8F39}" srcOrd="4" destOrd="0" presId="urn:microsoft.com/office/officeart/2008/layout/PictureStrips"/>
    <dgm:cxn modelId="{37508794-95FF-4B05-8275-F67A0EFF8FC7}" type="presParOf" srcId="{63895EC5-D280-41A0-A144-09048CAD8F39}" destId="{2D920FEC-FC14-4CC3-954F-A3E08DE27CE4}" srcOrd="0" destOrd="0" presId="urn:microsoft.com/office/officeart/2008/layout/PictureStrips"/>
    <dgm:cxn modelId="{846EA0C1-518E-4266-B60A-82F3CB5987F3}" type="presParOf" srcId="{63895EC5-D280-41A0-A144-09048CAD8F39}" destId="{29045725-5A01-4EDB-915E-9C85BB4F376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50975-1192-4E2B-A950-924396033712}">
      <dsp:nvSpPr>
        <dsp:cNvPr id="0" name=""/>
        <dsp:cNvSpPr/>
      </dsp:nvSpPr>
      <dsp:spPr>
        <a:xfrm>
          <a:off x="208166" y="454815"/>
          <a:ext cx="4872323" cy="15226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1308" tIns="129540" rIns="129540" bIns="129540" numCol="1" spcCol="1270" anchor="ctr" anchorCtr="0">
          <a:noAutofit/>
        </a:bodyPr>
        <a:lstStyle/>
        <a:p>
          <a:pPr lvl="0" algn="ctr" defTabSz="1511300">
            <a:lnSpc>
              <a:spcPct val="90000"/>
            </a:lnSpc>
            <a:spcBef>
              <a:spcPct val="0"/>
            </a:spcBef>
            <a:spcAft>
              <a:spcPct val="35000"/>
            </a:spcAft>
          </a:pPr>
          <a:r>
            <a:rPr lang="zh-TW" altLang="en-US" sz="3400" kern="1200" dirty="0" smtClean="0">
              <a:solidFill>
                <a:srgbClr val="0070C0"/>
              </a:solidFill>
              <a:latin typeface="標楷體" panose="03000509000000000000" pitchFamily="65" charset="-120"/>
              <a:ea typeface="標楷體" panose="03000509000000000000" pitchFamily="65" charset="-120"/>
            </a:rPr>
            <a:t>專門著作升等</a:t>
          </a:r>
          <a:endParaRPr lang="en-US" altLang="zh-TW" sz="3400" kern="1200" dirty="0" smtClean="0">
            <a:solidFill>
              <a:srgbClr val="0070C0"/>
            </a:solidFill>
            <a:latin typeface="標楷體" panose="03000509000000000000" pitchFamily="65" charset="-120"/>
            <a:ea typeface="標楷體" panose="03000509000000000000" pitchFamily="65" charset="-120"/>
          </a:endParaRPr>
        </a:p>
        <a:p>
          <a:pPr lvl="0" algn="ctr" defTabSz="1511300">
            <a:lnSpc>
              <a:spcPct val="90000"/>
            </a:lnSpc>
            <a:spcBef>
              <a:spcPct val="0"/>
            </a:spcBef>
            <a:spcAft>
              <a:spcPct val="35000"/>
            </a:spcAft>
          </a:pPr>
          <a:r>
            <a:rPr lang="en-US" altLang="zh-TW" sz="2800" kern="1200" dirty="0" smtClean="0">
              <a:solidFill>
                <a:srgbClr val="0070C0"/>
              </a:solidFill>
              <a:latin typeface="標楷體" panose="03000509000000000000" pitchFamily="65" charset="-120"/>
              <a:ea typeface="標楷體" panose="03000509000000000000" pitchFamily="65" charset="-120"/>
            </a:rPr>
            <a:t>(</a:t>
          </a:r>
          <a:r>
            <a:rPr lang="zh-TW" altLang="en-US" sz="2800" kern="1200" dirty="0" smtClean="0">
              <a:solidFill>
                <a:srgbClr val="0070C0"/>
              </a:solidFill>
              <a:latin typeface="標楷體" panose="03000509000000000000" pitchFamily="65" charset="-120"/>
              <a:ea typeface="標楷體" panose="03000509000000000000" pitchFamily="65" charset="-120"/>
            </a:rPr>
            <a:t>研究型</a:t>
          </a:r>
          <a:r>
            <a:rPr lang="en-US" altLang="zh-TW" sz="2800" kern="1200" dirty="0" smtClean="0">
              <a:solidFill>
                <a:srgbClr val="0070C0"/>
              </a:solidFill>
              <a:latin typeface="標楷體" panose="03000509000000000000" pitchFamily="65" charset="-120"/>
              <a:ea typeface="標楷體" panose="03000509000000000000" pitchFamily="65" charset="-120"/>
            </a:rPr>
            <a:t>)</a:t>
          </a:r>
          <a:endParaRPr lang="zh-TW" altLang="en-US" sz="2800" kern="1200" dirty="0">
            <a:solidFill>
              <a:srgbClr val="0070C0"/>
            </a:solidFill>
            <a:latin typeface="標楷體" panose="03000509000000000000" pitchFamily="65" charset="-120"/>
            <a:ea typeface="標楷體" panose="03000509000000000000" pitchFamily="65" charset="-120"/>
          </a:endParaRPr>
        </a:p>
      </dsp:txBody>
      <dsp:txXfrm>
        <a:off x="208166" y="454815"/>
        <a:ext cx="4872323" cy="1522601"/>
      </dsp:txXfrm>
    </dsp:sp>
    <dsp:sp modelId="{87706A53-499F-4B90-9AF0-062BA22F22AF}">
      <dsp:nvSpPr>
        <dsp:cNvPr id="0" name=""/>
        <dsp:cNvSpPr/>
      </dsp:nvSpPr>
      <dsp:spPr>
        <a:xfrm>
          <a:off x="143688" y="364189"/>
          <a:ext cx="1065820" cy="159873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C887F2-0A3C-4B7C-857E-4438E1259784}">
      <dsp:nvSpPr>
        <dsp:cNvPr id="0" name=""/>
        <dsp:cNvSpPr/>
      </dsp:nvSpPr>
      <dsp:spPr>
        <a:xfrm>
          <a:off x="5485723" y="454815"/>
          <a:ext cx="4872323" cy="15226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1308" tIns="152400" rIns="152400" bIns="152400" numCol="1" spcCol="1270" anchor="ctr" anchorCtr="0">
          <a:noAutofit/>
        </a:bodyPr>
        <a:lstStyle/>
        <a:p>
          <a:pPr lvl="0" algn="ctr" defTabSz="1778000">
            <a:lnSpc>
              <a:spcPct val="90000"/>
            </a:lnSpc>
            <a:spcBef>
              <a:spcPct val="0"/>
            </a:spcBef>
            <a:spcAft>
              <a:spcPct val="35000"/>
            </a:spcAft>
          </a:pPr>
          <a:r>
            <a:rPr lang="zh-TW" altLang="en-US" sz="4000" kern="1200" dirty="0" smtClean="0">
              <a:solidFill>
                <a:srgbClr val="0070C0"/>
              </a:solidFill>
              <a:latin typeface="標楷體" panose="03000509000000000000" pitchFamily="65" charset="-120"/>
              <a:ea typeface="標楷體" panose="03000509000000000000" pitchFamily="65" charset="-120"/>
            </a:rPr>
            <a:t>應用技術升等</a:t>
          </a:r>
          <a:endParaRPr lang="en-US" altLang="zh-TW" sz="4000" kern="1200" dirty="0" smtClean="0">
            <a:solidFill>
              <a:srgbClr val="0070C0"/>
            </a:solidFill>
            <a:latin typeface="標楷體" panose="03000509000000000000" pitchFamily="65" charset="-120"/>
            <a:ea typeface="標楷體" panose="03000509000000000000" pitchFamily="65" charset="-120"/>
          </a:endParaRPr>
        </a:p>
        <a:p>
          <a:pPr lvl="0" algn="ctr" defTabSz="1778000">
            <a:lnSpc>
              <a:spcPct val="90000"/>
            </a:lnSpc>
            <a:spcBef>
              <a:spcPct val="0"/>
            </a:spcBef>
            <a:spcAft>
              <a:spcPct val="35000"/>
            </a:spcAft>
          </a:pPr>
          <a:r>
            <a:rPr lang="en-US" altLang="zh-TW" sz="2800" kern="1200" dirty="0" smtClean="0">
              <a:solidFill>
                <a:srgbClr val="0070C0"/>
              </a:solidFill>
              <a:latin typeface="標楷體" panose="03000509000000000000" pitchFamily="65" charset="-120"/>
              <a:ea typeface="標楷體" panose="03000509000000000000" pitchFamily="65" charset="-120"/>
            </a:rPr>
            <a:t>(</a:t>
          </a:r>
          <a:r>
            <a:rPr lang="zh-TW" altLang="en-US" sz="2800" kern="1200" dirty="0" smtClean="0">
              <a:solidFill>
                <a:srgbClr val="0070C0"/>
              </a:solidFill>
              <a:latin typeface="標楷體" panose="03000509000000000000" pitchFamily="65" charset="-120"/>
              <a:ea typeface="標楷體" panose="03000509000000000000" pitchFamily="65" charset="-120"/>
            </a:rPr>
            <a:t>技術報告</a:t>
          </a:r>
          <a:r>
            <a:rPr lang="en-US" altLang="zh-TW" sz="2800" kern="1200" dirty="0" smtClean="0">
              <a:solidFill>
                <a:srgbClr val="0070C0"/>
              </a:solidFill>
              <a:latin typeface="標楷體" panose="03000509000000000000" pitchFamily="65" charset="-120"/>
              <a:ea typeface="標楷體" panose="03000509000000000000" pitchFamily="65" charset="-120"/>
            </a:rPr>
            <a:t>)</a:t>
          </a:r>
          <a:endParaRPr lang="zh-TW" altLang="en-US" sz="2800" kern="1200" dirty="0">
            <a:solidFill>
              <a:srgbClr val="0070C0"/>
            </a:solidFill>
            <a:latin typeface="標楷體" panose="03000509000000000000" pitchFamily="65" charset="-120"/>
            <a:ea typeface="標楷體" panose="03000509000000000000" pitchFamily="65" charset="-120"/>
          </a:endParaRPr>
        </a:p>
      </dsp:txBody>
      <dsp:txXfrm>
        <a:off x="5485723" y="454815"/>
        <a:ext cx="4872323" cy="1522601"/>
      </dsp:txXfrm>
    </dsp:sp>
    <dsp:sp modelId="{5B2465C2-D47C-479C-A3B7-B214A22178AC}">
      <dsp:nvSpPr>
        <dsp:cNvPr id="0" name=""/>
        <dsp:cNvSpPr/>
      </dsp:nvSpPr>
      <dsp:spPr>
        <a:xfrm>
          <a:off x="5421256" y="354965"/>
          <a:ext cx="1065820" cy="159873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9000" r="-5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920FEC-FC14-4CC3-954F-A3E08DE27CE4}">
      <dsp:nvSpPr>
        <dsp:cNvPr id="0" name=""/>
        <dsp:cNvSpPr/>
      </dsp:nvSpPr>
      <dsp:spPr>
        <a:xfrm>
          <a:off x="2846945" y="2371601"/>
          <a:ext cx="4872323" cy="152260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1308" tIns="152400" rIns="152400" bIns="152400" numCol="1" spcCol="1270" anchor="ctr" anchorCtr="0">
          <a:noAutofit/>
        </a:bodyPr>
        <a:lstStyle/>
        <a:p>
          <a:pPr lvl="0" algn="ctr" defTabSz="1778000">
            <a:lnSpc>
              <a:spcPct val="90000"/>
            </a:lnSpc>
            <a:spcBef>
              <a:spcPct val="0"/>
            </a:spcBef>
            <a:spcAft>
              <a:spcPct val="35000"/>
            </a:spcAft>
          </a:pPr>
          <a:r>
            <a:rPr lang="zh-TW" altLang="en-US" sz="4000" kern="1200" dirty="0" smtClean="0">
              <a:solidFill>
                <a:srgbClr val="0070C0"/>
              </a:solidFill>
              <a:latin typeface="標楷體" panose="03000509000000000000" pitchFamily="65" charset="-120"/>
              <a:ea typeface="標楷體" panose="03000509000000000000" pitchFamily="65" charset="-120"/>
            </a:rPr>
            <a:t>教學型</a:t>
          </a:r>
          <a:endParaRPr lang="en-US" altLang="zh-TW" sz="4000" kern="1200" dirty="0" smtClean="0">
            <a:solidFill>
              <a:srgbClr val="0070C0"/>
            </a:solidFill>
            <a:latin typeface="標楷體" panose="03000509000000000000" pitchFamily="65" charset="-120"/>
            <a:ea typeface="標楷體" panose="03000509000000000000" pitchFamily="65" charset="-120"/>
          </a:endParaRPr>
        </a:p>
        <a:p>
          <a:pPr lvl="0" algn="ctr" defTabSz="1778000">
            <a:lnSpc>
              <a:spcPct val="90000"/>
            </a:lnSpc>
            <a:spcBef>
              <a:spcPct val="0"/>
            </a:spcBef>
            <a:spcAft>
              <a:spcPct val="35000"/>
            </a:spcAft>
          </a:pPr>
          <a:r>
            <a:rPr lang="en-US" altLang="zh-TW" sz="2800" kern="1200" dirty="0" smtClean="0">
              <a:solidFill>
                <a:srgbClr val="0070C0"/>
              </a:solidFill>
              <a:latin typeface="標楷體" panose="03000509000000000000" pitchFamily="65" charset="-120"/>
              <a:ea typeface="標楷體" panose="03000509000000000000" pitchFamily="65" charset="-120"/>
            </a:rPr>
            <a:t>(</a:t>
          </a:r>
          <a:r>
            <a:rPr lang="zh-TW" altLang="en-US" sz="2800" kern="1200" dirty="0" smtClean="0">
              <a:solidFill>
                <a:srgbClr val="0070C0"/>
              </a:solidFill>
              <a:latin typeface="標楷體" panose="03000509000000000000" pitchFamily="65" charset="-120"/>
              <a:ea typeface="標楷體" panose="03000509000000000000" pitchFamily="65" charset="-120"/>
            </a:rPr>
            <a:t>教學成果技術報告</a:t>
          </a:r>
          <a:r>
            <a:rPr lang="en-US" altLang="zh-TW" sz="2800" kern="1200" dirty="0" smtClean="0">
              <a:solidFill>
                <a:srgbClr val="0070C0"/>
              </a:solidFill>
              <a:latin typeface="標楷體" panose="03000509000000000000" pitchFamily="65" charset="-120"/>
              <a:ea typeface="標楷體" panose="03000509000000000000" pitchFamily="65" charset="-120"/>
            </a:rPr>
            <a:t>)</a:t>
          </a:r>
          <a:endParaRPr lang="zh-TW" altLang="en-US" sz="2800" kern="1200" dirty="0">
            <a:solidFill>
              <a:srgbClr val="0070C0"/>
            </a:solidFill>
            <a:latin typeface="標楷體" panose="03000509000000000000" pitchFamily="65" charset="-120"/>
            <a:ea typeface="標楷體" panose="03000509000000000000" pitchFamily="65" charset="-120"/>
          </a:endParaRPr>
        </a:p>
      </dsp:txBody>
      <dsp:txXfrm>
        <a:off x="2846945" y="2371601"/>
        <a:ext cx="4872323" cy="1522601"/>
      </dsp:txXfrm>
    </dsp:sp>
    <dsp:sp modelId="{29045725-5A01-4EDB-915E-9C85BB4F376A}">
      <dsp:nvSpPr>
        <dsp:cNvPr id="0" name=""/>
        <dsp:cNvSpPr/>
      </dsp:nvSpPr>
      <dsp:spPr>
        <a:xfrm>
          <a:off x="2782477" y="2262510"/>
          <a:ext cx="1065820" cy="159873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2F80D-E7E9-49BE-99ED-4522FC67DFCE}" type="datetimeFigureOut">
              <a:rPr lang="zh-TW" altLang="en-US" smtClean="0"/>
              <a:t>2017/6/29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28498-8AF7-43FF-B7FD-137A1E0574F5}" type="slidenum">
              <a:rPr lang="zh-TW" altLang="en-US" smtClean="0"/>
              <a:t>‹#›</a:t>
            </a:fld>
            <a:endParaRPr lang="zh-TW" altLang="en-US"/>
          </a:p>
        </p:txBody>
      </p:sp>
    </p:spTree>
    <p:extLst>
      <p:ext uri="{BB962C8B-B14F-4D97-AF65-F5344CB8AC3E}">
        <p14:creationId xmlns:p14="http://schemas.microsoft.com/office/powerpoint/2010/main" val="2931094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9C28498-8AF7-43FF-B7FD-137A1E0574F5}" type="slidenum">
              <a:rPr lang="zh-TW" altLang="en-US" smtClean="0"/>
              <a:t>25</a:t>
            </a:fld>
            <a:endParaRPr lang="zh-TW" altLang="en-US"/>
          </a:p>
        </p:txBody>
      </p:sp>
    </p:spTree>
    <p:extLst>
      <p:ext uri="{BB962C8B-B14F-4D97-AF65-F5344CB8AC3E}">
        <p14:creationId xmlns:p14="http://schemas.microsoft.com/office/powerpoint/2010/main" val="4045457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415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4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2910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8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9762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B61BEF0D-F0BB-DE4B-95CE-6DB70DBA9567}" type="datetimeFigureOut">
              <a:rPr lang="en-US" smtClean="0"/>
              <a:pPr/>
              <a:t>6/29/2017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5684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B61BEF0D-F0BB-DE4B-95CE-6DB70DBA9567}" type="datetimeFigureOut">
              <a:rPr lang="en-US" smtClean="0"/>
              <a:pPr/>
              <a:t>6/29/2017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8549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4655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999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50103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578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13546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Content Placeholder 3"/>
          <p:cNvSpPr>
            <a:spLocks noGrp="1"/>
          </p:cNvSpPr>
          <p:nvPr>
            <p:ph sz="quarter" idx="13"/>
          </p:nvPr>
        </p:nvSpPr>
        <p:spPr>
          <a:xfrm>
            <a:off x="913774" y="3051012"/>
            <a:ext cx="5106027" cy="27401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3" name="Content Placeholder 5"/>
          <p:cNvSpPr>
            <a:spLocks noGrp="1"/>
          </p:cNvSpPr>
          <p:nvPr>
            <p:ph sz="quarter" idx="14"/>
          </p:nvPr>
        </p:nvSpPr>
        <p:spPr>
          <a:xfrm>
            <a:off x="6172200" y="3051012"/>
            <a:ext cx="5105401" cy="27401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213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538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6/29/2017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844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791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739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6/29/2017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4173334"/>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 id="214748416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ssii-database.org/EI/" TargetMode="External"/><Relationship Id="rId2" Type="http://schemas.openxmlformats.org/officeDocument/2006/relationships/hyperlink" Target="http://www.engineeringvillage.com/"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gif"/><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5.xml"/><Relationship Id="rId7" Type="http://schemas.openxmlformats.org/officeDocument/2006/relationships/slide" Target="slide1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image" Target="../media/image7.jpg"/><Relationship Id="rId5" Type="http://schemas.openxmlformats.org/officeDocument/2006/relationships/slide" Target="slide12.xml"/><Relationship Id="rId10" Type="http://schemas.openxmlformats.org/officeDocument/2006/relationships/image" Target="../media/image6.gif"/><Relationship Id="rId4" Type="http://schemas.openxmlformats.org/officeDocument/2006/relationships/slide" Target="slide7.xml"/><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54766" y="1351006"/>
            <a:ext cx="7893224" cy="1894701"/>
          </a:xfrm>
        </p:spPr>
        <p:txBody>
          <a:bodyPr>
            <a:normAutofit fontScale="90000"/>
          </a:bodyPr>
          <a:lstStyle/>
          <a:p>
            <a:r>
              <a:rPr lang="zh-TW" altLang="en-US" sz="4400" dirty="0" smtClean="0">
                <a:solidFill>
                  <a:srgbClr val="002060"/>
                </a:solidFill>
                <a:latin typeface="標楷體" panose="03000509000000000000" pitchFamily="65" charset="-120"/>
                <a:ea typeface="標楷體" panose="03000509000000000000" pitchFamily="65" charset="-120"/>
              </a:rPr>
              <a:t>教師多</a:t>
            </a:r>
            <a:r>
              <a:rPr lang="zh-TW" altLang="en-US" sz="4400" dirty="0">
                <a:solidFill>
                  <a:srgbClr val="002060"/>
                </a:solidFill>
                <a:latin typeface="標楷體" panose="03000509000000000000" pitchFamily="65" charset="-120"/>
                <a:ea typeface="標楷體" panose="03000509000000000000" pitchFamily="65" charset="-120"/>
              </a:rPr>
              <a:t>元升</a:t>
            </a:r>
            <a:r>
              <a:rPr lang="zh-TW" altLang="en-US" sz="4400" dirty="0" smtClean="0">
                <a:solidFill>
                  <a:srgbClr val="002060"/>
                </a:solidFill>
                <a:latin typeface="標楷體" panose="03000509000000000000" pitchFamily="65" charset="-120"/>
                <a:ea typeface="標楷體" panose="03000509000000000000" pitchFamily="65" charset="-120"/>
              </a:rPr>
              <a:t>等及送審相關學術倫理</a:t>
            </a:r>
            <a:r>
              <a:rPr lang="en-US" altLang="zh-TW" sz="4400" dirty="0" smtClean="0">
                <a:solidFill>
                  <a:srgbClr val="002060"/>
                </a:solidFill>
                <a:latin typeface="標楷體" panose="03000509000000000000" pitchFamily="65" charset="-120"/>
                <a:ea typeface="標楷體" panose="03000509000000000000" pitchFamily="65" charset="-120"/>
              </a:rPr>
              <a:t/>
            </a:r>
            <a:br>
              <a:rPr lang="en-US" altLang="zh-TW" sz="4400" dirty="0" smtClean="0">
                <a:solidFill>
                  <a:srgbClr val="002060"/>
                </a:solidFill>
                <a:latin typeface="標楷體" panose="03000509000000000000" pitchFamily="65" charset="-120"/>
                <a:ea typeface="標楷體" panose="03000509000000000000" pitchFamily="65" charset="-120"/>
              </a:rPr>
            </a:br>
            <a:r>
              <a:rPr lang="zh-TW" altLang="en-US" sz="4400" dirty="0">
                <a:solidFill>
                  <a:srgbClr val="002060"/>
                </a:solidFill>
                <a:latin typeface="標楷體" panose="03000509000000000000" pitchFamily="65" charset="-120"/>
                <a:ea typeface="標楷體" panose="03000509000000000000" pitchFamily="65" charset="-120"/>
              </a:rPr>
              <a:t>業務說明會</a:t>
            </a:r>
          </a:p>
        </p:txBody>
      </p:sp>
      <p:sp>
        <p:nvSpPr>
          <p:cNvPr id="3" name="副標題 2"/>
          <p:cNvSpPr>
            <a:spLocks noGrp="1"/>
          </p:cNvSpPr>
          <p:nvPr>
            <p:ph type="subTitle" idx="1"/>
          </p:nvPr>
        </p:nvSpPr>
        <p:spPr>
          <a:xfrm>
            <a:off x="2692398" y="3797559"/>
            <a:ext cx="6815669" cy="1180839"/>
          </a:xfrm>
        </p:spPr>
        <p:txBody>
          <a:bodyPr>
            <a:normAutofit fontScale="77500" lnSpcReduction="20000"/>
          </a:bodyPr>
          <a:lstStyle/>
          <a:p>
            <a:r>
              <a:rPr lang="zh-TW" altLang="en-US" sz="2300" dirty="0" smtClean="0">
                <a:solidFill>
                  <a:srgbClr val="7030A0"/>
                </a:solidFill>
                <a:latin typeface="標楷體" panose="03000509000000000000" pitchFamily="65" charset="-120"/>
                <a:ea typeface="標楷體" panose="03000509000000000000" pitchFamily="65" charset="-120"/>
              </a:rPr>
              <a:t>報告人：人事室  莊捷涵  專員</a:t>
            </a:r>
            <a:endParaRPr lang="en-US" altLang="zh-TW" sz="2300" dirty="0" smtClean="0">
              <a:solidFill>
                <a:srgbClr val="7030A0"/>
              </a:solidFill>
              <a:latin typeface="標楷體" panose="03000509000000000000" pitchFamily="65" charset="-120"/>
              <a:ea typeface="標楷體" panose="03000509000000000000" pitchFamily="65" charset="-120"/>
            </a:endParaRPr>
          </a:p>
          <a:p>
            <a:endParaRPr lang="en-US" altLang="zh-TW" dirty="0">
              <a:solidFill>
                <a:srgbClr val="7030A0"/>
              </a:solidFill>
              <a:latin typeface="標楷體" panose="03000509000000000000" pitchFamily="65" charset="-120"/>
              <a:ea typeface="標楷體" panose="03000509000000000000" pitchFamily="65" charset="-120"/>
            </a:endParaRPr>
          </a:p>
          <a:p>
            <a:r>
              <a:rPr lang="en-US" altLang="zh-TW" sz="2300" dirty="0" smtClean="0">
                <a:solidFill>
                  <a:srgbClr val="002060"/>
                </a:solidFill>
                <a:latin typeface="標楷體" panose="03000509000000000000" pitchFamily="65" charset="-120"/>
                <a:ea typeface="標楷體" panose="03000509000000000000" pitchFamily="65" charset="-120"/>
              </a:rPr>
              <a:t>106</a:t>
            </a:r>
            <a:r>
              <a:rPr lang="zh-TW" altLang="en-US" sz="2300" dirty="0" smtClean="0">
                <a:solidFill>
                  <a:srgbClr val="002060"/>
                </a:solidFill>
                <a:latin typeface="標楷體" panose="03000509000000000000" pitchFamily="65" charset="-120"/>
                <a:ea typeface="標楷體" panose="03000509000000000000" pitchFamily="65" charset="-120"/>
              </a:rPr>
              <a:t>年</a:t>
            </a:r>
            <a:r>
              <a:rPr lang="en-US" altLang="zh-TW" sz="2300" dirty="0" smtClean="0">
                <a:solidFill>
                  <a:srgbClr val="002060"/>
                </a:solidFill>
                <a:latin typeface="標楷體" panose="03000509000000000000" pitchFamily="65" charset="-120"/>
                <a:ea typeface="標楷體" panose="03000509000000000000" pitchFamily="65" charset="-120"/>
              </a:rPr>
              <a:t>6</a:t>
            </a:r>
            <a:r>
              <a:rPr lang="zh-TW" altLang="en-US" sz="2300" dirty="0" smtClean="0">
                <a:solidFill>
                  <a:srgbClr val="002060"/>
                </a:solidFill>
                <a:latin typeface="標楷體" panose="03000509000000000000" pitchFamily="65" charset="-120"/>
                <a:ea typeface="標楷體" panose="03000509000000000000" pitchFamily="65" charset="-120"/>
              </a:rPr>
              <a:t>月</a:t>
            </a:r>
            <a:r>
              <a:rPr lang="en-US" altLang="zh-TW" sz="2300" dirty="0" smtClean="0">
                <a:solidFill>
                  <a:srgbClr val="002060"/>
                </a:solidFill>
                <a:latin typeface="標楷體" panose="03000509000000000000" pitchFamily="65" charset="-120"/>
                <a:ea typeface="標楷體" panose="03000509000000000000" pitchFamily="65" charset="-120"/>
              </a:rPr>
              <a:t>29</a:t>
            </a:r>
            <a:r>
              <a:rPr lang="zh-TW" altLang="en-US" sz="2300" dirty="0" smtClean="0">
                <a:solidFill>
                  <a:srgbClr val="002060"/>
                </a:solidFill>
                <a:latin typeface="標楷體" panose="03000509000000000000" pitchFamily="65" charset="-120"/>
                <a:ea typeface="標楷體" panose="03000509000000000000" pitchFamily="65" charset="-120"/>
              </a:rPr>
              <a:t>日</a:t>
            </a:r>
            <a:endParaRPr lang="zh-TW" altLang="en-US" sz="2300"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32764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4" y="373916"/>
            <a:ext cx="10364451" cy="1270158"/>
          </a:xfrm>
        </p:spPr>
        <p:txBody>
          <a:bodyPr>
            <a:normAutofit/>
          </a:bodyPr>
          <a:lstStyle/>
          <a:p>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升等條件</a:t>
            </a:r>
            <a: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t>(4)</a:t>
            </a:r>
            <a:endPar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sp>
        <p:nvSpPr>
          <p:cNvPr id="3" name="內容版面配置區 2"/>
          <p:cNvSpPr>
            <a:spLocks noGrp="1"/>
          </p:cNvSpPr>
          <p:nvPr>
            <p:ph sz="quarter" idx="13"/>
          </p:nvPr>
        </p:nvSpPr>
        <p:spPr>
          <a:xfrm>
            <a:off x="1295401" y="1265133"/>
            <a:ext cx="9601196" cy="4664863"/>
          </a:xfrm>
        </p:spPr>
        <p:txBody>
          <a:bodyPr>
            <a:noAutofit/>
          </a:bodyPr>
          <a:lstStyle/>
          <a:p>
            <a:pPr lvl="0">
              <a:buFont typeface="Wingdings" panose="05000000000000000000" pitchFamily="2" charset="2"/>
              <a:buChar char="Ø"/>
            </a:pPr>
            <a:r>
              <a:rPr lang="zh-TW" altLang="en-US" sz="1800" dirty="0">
                <a:latin typeface="標楷體" panose="03000509000000000000" pitchFamily="65" charset="-120"/>
                <a:ea typeface="標楷體" panose="03000509000000000000" pitchFamily="65" charset="-120"/>
              </a:rPr>
              <a:t>教學</a:t>
            </a:r>
            <a:r>
              <a:rPr lang="zh-TW" altLang="en-US" sz="1800" dirty="0" smtClean="0">
                <a:latin typeface="標楷體" panose="03000509000000000000" pitchFamily="65" charset="-120"/>
                <a:ea typeface="標楷體" panose="03000509000000000000" pitchFamily="65" charset="-120"/>
              </a:rPr>
              <a:t>型</a:t>
            </a:r>
            <a:r>
              <a:rPr lang="zh-TW" altLang="en-US" sz="1800" dirty="0">
                <a:latin typeface="標楷體" panose="03000509000000000000" pitchFamily="65" charset="-120"/>
                <a:ea typeface="標楷體" panose="03000509000000000000" pitchFamily="65" charset="-120"/>
              </a:rPr>
              <a:t>升等</a:t>
            </a:r>
            <a:r>
              <a:rPr lang="zh-TW" altLang="en-US" sz="1800" dirty="0" smtClean="0">
                <a:latin typeface="標楷體" panose="03000509000000000000" pitchFamily="65" charset="-120"/>
                <a:ea typeface="標楷體" panose="03000509000000000000" pitchFamily="65" charset="-120"/>
              </a:rPr>
              <a:t>門檻</a:t>
            </a:r>
            <a:endParaRPr lang="en-US" altLang="zh-TW" sz="18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zh-TW" sz="1800" dirty="0">
                <a:solidFill>
                  <a:srgbClr val="FF0000"/>
                </a:solidFill>
                <a:latin typeface="標楷體" panose="03000509000000000000" pitchFamily="65" charset="-120"/>
                <a:ea typeface="標楷體" panose="03000509000000000000" pitchFamily="65" charset="-120"/>
              </a:rPr>
              <a:t>擬以教學成果升等教師，應</a:t>
            </a:r>
            <a:r>
              <a:rPr lang="zh-TW" altLang="zh-TW" sz="1800" dirty="0" smtClean="0">
                <a:solidFill>
                  <a:srgbClr val="FF0000"/>
                </a:solidFill>
                <a:latin typeface="標楷體" panose="03000509000000000000" pitchFamily="65" charset="-120"/>
                <a:ea typeface="標楷體" panose="03000509000000000000" pitchFamily="65" charset="-120"/>
              </a:rPr>
              <a:t>具有</a:t>
            </a:r>
            <a:r>
              <a:rPr lang="zh-TW" altLang="en-US" sz="1800" b="1" dirty="0">
                <a:solidFill>
                  <a:schemeClr val="accent3">
                    <a:lumMod val="75000"/>
                  </a:schemeClr>
                </a:solidFill>
                <a:latin typeface="標楷體" panose="03000509000000000000" pitchFamily="65" charset="-120"/>
                <a:ea typeface="標楷體" panose="03000509000000000000" pitchFamily="65" charset="-120"/>
              </a:rPr>
              <a:t>取得前一職級後</a:t>
            </a:r>
            <a:r>
              <a:rPr lang="zh-TW" altLang="zh-TW" sz="1800" dirty="0" smtClean="0">
                <a:solidFill>
                  <a:srgbClr val="FF0000"/>
                </a:solidFill>
                <a:latin typeface="標楷體" panose="03000509000000000000" pitchFamily="65" charset="-120"/>
                <a:ea typeface="標楷體" panose="03000509000000000000" pitchFamily="65" charset="-120"/>
              </a:rPr>
              <a:t>發表</a:t>
            </a:r>
            <a:r>
              <a:rPr lang="en-US" altLang="zh-TW" sz="1800" dirty="0">
                <a:solidFill>
                  <a:srgbClr val="FF0000"/>
                </a:solidFill>
                <a:latin typeface="標楷體" panose="03000509000000000000" pitchFamily="65" charset="-120"/>
                <a:ea typeface="標楷體" panose="03000509000000000000" pitchFamily="65" charset="-120"/>
              </a:rPr>
              <a:t>(</a:t>
            </a:r>
            <a:r>
              <a:rPr lang="zh-TW" altLang="zh-TW" sz="1800" dirty="0">
                <a:solidFill>
                  <a:srgbClr val="FF0000"/>
                </a:solidFill>
                <a:latin typeface="標楷體" panose="03000509000000000000" pitchFamily="65" charset="-120"/>
                <a:ea typeface="標楷體" panose="03000509000000000000" pitchFamily="65" charset="-120"/>
              </a:rPr>
              <a:t>或已接受</a:t>
            </a:r>
            <a:r>
              <a:rPr lang="en-US" altLang="zh-TW" sz="1800" dirty="0">
                <a:solidFill>
                  <a:srgbClr val="FF0000"/>
                </a:solidFill>
                <a:latin typeface="標楷體" panose="03000509000000000000" pitchFamily="65" charset="-120"/>
                <a:ea typeface="標楷體" panose="03000509000000000000" pitchFamily="65" charset="-120"/>
              </a:rPr>
              <a:t>)</a:t>
            </a:r>
            <a:r>
              <a:rPr lang="zh-TW" altLang="zh-TW" sz="1800" dirty="0">
                <a:solidFill>
                  <a:srgbClr val="FF0000"/>
                </a:solidFill>
                <a:latin typeface="標楷體" panose="03000509000000000000" pitchFamily="65" charset="-120"/>
                <a:ea typeface="標楷體" panose="03000509000000000000" pitchFamily="65" charset="-120"/>
              </a:rPr>
              <a:t>於國內外學術刊物</a:t>
            </a:r>
            <a:r>
              <a:rPr lang="en-US" altLang="zh-TW" sz="1800" dirty="0">
                <a:solidFill>
                  <a:srgbClr val="FF0000"/>
                </a:solidFill>
                <a:latin typeface="標楷體" panose="03000509000000000000" pitchFamily="65" charset="-120"/>
                <a:ea typeface="標楷體" panose="03000509000000000000" pitchFamily="65" charset="-120"/>
              </a:rPr>
              <a:t>SCI</a:t>
            </a:r>
            <a:r>
              <a:rPr lang="zh-TW" altLang="zh-TW" sz="1800" dirty="0">
                <a:solidFill>
                  <a:srgbClr val="FF0000"/>
                </a:solidFill>
                <a:latin typeface="標楷體" panose="03000509000000000000" pitchFamily="65" charset="-120"/>
                <a:ea typeface="標楷體" panose="03000509000000000000" pitchFamily="65" charset="-120"/>
              </a:rPr>
              <a:t>、</a:t>
            </a:r>
            <a:r>
              <a:rPr lang="en-US" altLang="zh-TW" sz="1800" dirty="0">
                <a:solidFill>
                  <a:srgbClr val="FF0000"/>
                </a:solidFill>
                <a:latin typeface="標楷體" panose="03000509000000000000" pitchFamily="65" charset="-120"/>
                <a:ea typeface="標楷體" panose="03000509000000000000" pitchFamily="65" charset="-120"/>
              </a:rPr>
              <a:t>SSCI</a:t>
            </a:r>
            <a:r>
              <a:rPr lang="zh-TW" altLang="zh-TW" sz="1800" dirty="0">
                <a:solidFill>
                  <a:srgbClr val="FF0000"/>
                </a:solidFill>
                <a:latin typeface="標楷體" panose="03000509000000000000" pitchFamily="65" charset="-120"/>
                <a:ea typeface="標楷體" panose="03000509000000000000" pitchFamily="65" charset="-120"/>
              </a:rPr>
              <a:t>、</a:t>
            </a:r>
            <a:r>
              <a:rPr lang="en-US" altLang="zh-TW" sz="1800" dirty="0">
                <a:solidFill>
                  <a:srgbClr val="FF0000"/>
                </a:solidFill>
                <a:latin typeface="標楷體" panose="03000509000000000000" pitchFamily="65" charset="-120"/>
                <a:ea typeface="標楷體" panose="03000509000000000000" pitchFamily="65" charset="-120"/>
              </a:rPr>
              <a:t>TSSCI</a:t>
            </a:r>
            <a:r>
              <a:rPr lang="zh-TW" altLang="zh-TW" sz="1800" dirty="0">
                <a:solidFill>
                  <a:srgbClr val="FF0000"/>
                </a:solidFill>
                <a:latin typeface="標楷體" panose="03000509000000000000" pitchFamily="65" charset="-120"/>
                <a:ea typeface="標楷體" panose="03000509000000000000" pitchFamily="65" charset="-120"/>
              </a:rPr>
              <a:t>、</a:t>
            </a:r>
            <a:r>
              <a:rPr lang="en-US" altLang="zh-TW" sz="1800" dirty="0">
                <a:solidFill>
                  <a:srgbClr val="FF0000"/>
                </a:solidFill>
                <a:latin typeface="標楷體" panose="03000509000000000000" pitchFamily="65" charset="-120"/>
                <a:ea typeface="標楷體" panose="03000509000000000000" pitchFamily="65" charset="-120"/>
              </a:rPr>
              <a:t>EI</a:t>
            </a:r>
            <a:r>
              <a:rPr lang="zh-TW" altLang="zh-TW" sz="1800" dirty="0">
                <a:solidFill>
                  <a:srgbClr val="FF0000"/>
                </a:solidFill>
                <a:latin typeface="標楷體" panose="03000509000000000000" pitchFamily="65" charset="-120"/>
                <a:ea typeface="標楷體" panose="03000509000000000000" pitchFamily="65" charset="-120"/>
              </a:rPr>
              <a:t>等具審查機制論文，且應符合各職級升等條件之一，始得提出申請：</a:t>
            </a:r>
          </a:p>
          <a:p>
            <a:pPr lvl="0">
              <a:buFont typeface="Wingdings" panose="05000000000000000000" pitchFamily="2" charset="2"/>
              <a:buChar char="l"/>
            </a:pPr>
            <a:r>
              <a:rPr lang="zh-TW" altLang="zh-TW" sz="1800" dirty="0">
                <a:latin typeface="標楷體" panose="03000509000000000000" pitchFamily="65" charset="-120"/>
                <a:ea typeface="標楷體" panose="03000509000000000000" pitchFamily="65" charset="-120"/>
              </a:rPr>
              <a:t>升等教授：</a:t>
            </a:r>
          </a:p>
          <a:p>
            <a:pPr marL="457200" lvl="0" indent="-457200">
              <a:buFont typeface="Wingdings" panose="05000000000000000000" pitchFamily="2" charset="2"/>
              <a:buAutoNum type="circleNumWdWhitePlain"/>
            </a:pPr>
            <a:r>
              <a:rPr lang="zh-TW" altLang="zh-TW" sz="1800" dirty="0">
                <a:latin typeface="標楷體" panose="03000509000000000000" pitchFamily="65" charset="-120"/>
                <a:ea typeface="標楷體" panose="03000509000000000000" pitchFamily="65" charset="-120"/>
              </a:rPr>
              <a:t>教師評鑑教學項目</a:t>
            </a:r>
            <a:r>
              <a:rPr lang="zh-TW" altLang="zh-TW" sz="1800" dirty="0" smtClean="0">
                <a:latin typeface="標楷體" panose="03000509000000000000" pitchFamily="65" charset="-120"/>
                <a:ea typeface="標楷體" panose="03000509000000000000" pitchFamily="65" charset="-120"/>
              </a:rPr>
              <a:t>分數</a:t>
            </a:r>
            <a:r>
              <a:rPr lang="zh-TW" altLang="en-US" sz="1800" dirty="0" smtClean="0">
                <a:latin typeface="標楷體" panose="03000509000000000000" pitchFamily="65" charset="-120"/>
                <a:ea typeface="標楷體" panose="03000509000000000000" pitchFamily="65" charset="-120"/>
              </a:rPr>
              <a:t>三年內</a:t>
            </a:r>
            <a:r>
              <a:rPr lang="zh-TW" altLang="zh-TW" sz="1800" dirty="0" smtClean="0">
                <a:latin typeface="標楷體" panose="03000509000000000000" pitchFamily="65" charset="-120"/>
                <a:ea typeface="標楷體" panose="03000509000000000000" pitchFamily="65" charset="-120"/>
              </a:rPr>
              <a:t>排名</a:t>
            </a:r>
            <a:r>
              <a:rPr lang="zh-TW" altLang="zh-TW" sz="1800" dirty="0">
                <a:latin typeface="標楷體" panose="03000509000000000000" pitchFamily="65" charset="-120"/>
                <a:ea typeface="標楷體" panose="03000509000000000000" pitchFamily="65" charset="-120"/>
              </a:rPr>
              <a:t>在學院前</a:t>
            </a:r>
            <a:r>
              <a:rPr lang="en-US" altLang="zh-TW" sz="1800" b="1" u="sng" dirty="0">
                <a:solidFill>
                  <a:schemeClr val="accent5">
                    <a:lumMod val="75000"/>
                  </a:schemeClr>
                </a:solidFill>
                <a:latin typeface="標楷體" panose="03000509000000000000" pitchFamily="65" charset="-120"/>
                <a:ea typeface="標楷體" panose="03000509000000000000" pitchFamily="65" charset="-120"/>
              </a:rPr>
              <a:t>5%</a:t>
            </a:r>
            <a:r>
              <a:rPr lang="zh-TW" altLang="zh-TW"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marL="457200" lvl="0" indent="-457200">
              <a:buFont typeface="Wingdings" panose="05000000000000000000" pitchFamily="2" charset="2"/>
              <a:buAutoNum type="circleNumWdWhitePlain"/>
            </a:pPr>
            <a:r>
              <a:rPr lang="zh-TW" altLang="zh-TW" sz="1800" dirty="0" smtClean="0">
                <a:latin typeface="標楷體" panose="03000509000000000000" pitchFamily="65" charset="-120"/>
                <a:ea typeface="標楷體" panose="03000509000000000000" pitchFamily="65" charset="-120"/>
              </a:rPr>
              <a:t>曾</a:t>
            </a:r>
            <a:r>
              <a:rPr lang="zh-TW" altLang="zh-TW" sz="1800" dirty="0">
                <a:latin typeface="標楷體" panose="03000509000000000000" pitchFamily="65" charset="-120"/>
                <a:ea typeface="標楷體" panose="03000509000000000000" pitchFamily="65" charset="-120"/>
              </a:rPr>
              <a:t>獲本校「教學特優教師」。</a:t>
            </a:r>
          </a:p>
          <a:p>
            <a:pPr lvl="0">
              <a:buFont typeface="Wingdings" panose="05000000000000000000" pitchFamily="2" charset="2"/>
              <a:buChar char="l"/>
            </a:pPr>
            <a:r>
              <a:rPr lang="zh-TW" altLang="zh-TW" sz="1800" dirty="0" smtClean="0">
                <a:latin typeface="標楷體" panose="03000509000000000000" pitchFamily="65" charset="-120"/>
                <a:ea typeface="標楷體" panose="03000509000000000000" pitchFamily="65" charset="-120"/>
              </a:rPr>
              <a:t>升</a:t>
            </a:r>
            <a:r>
              <a:rPr lang="zh-TW" altLang="zh-TW" sz="1800" dirty="0">
                <a:latin typeface="標楷體" panose="03000509000000000000" pitchFamily="65" charset="-120"/>
                <a:ea typeface="標楷體" panose="03000509000000000000" pitchFamily="65" charset="-120"/>
              </a:rPr>
              <a:t>等副教授：</a:t>
            </a:r>
          </a:p>
          <a:p>
            <a:pPr marL="457200" lvl="0" indent="-457200">
              <a:buFont typeface="Wingdings" panose="05000000000000000000" pitchFamily="2" charset="2"/>
              <a:buAutoNum type="circleNumWdWhitePlain"/>
            </a:pPr>
            <a:r>
              <a:rPr lang="zh-TW" altLang="zh-TW" sz="1800" dirty="0">
                <a:latin typeface="標楷體" panose="03000509000000000000" pitchFamily="65" charset="-120"/>
                <a:ea typeface="標楷體" panose="03000509000000000000" pitchFamily="65" charset="-120"/>
              </a:rPr>
              <a:t>教師評鑑教學項目</a:t>
            </a:r>
            <a:r>
              <a:rPr lang="zh-TW" altLang="zh-TW" sz="1800" dirty="0" smtClean="0">
                <a:latin typeface="標楷體" panose="03000509000000000000" pitchFamily="65" charset="-120"/>
                <a:ea typeface="標楷體" panose="03000509000000000000" pitchFamily="65" charset="-120"/>
              </a:rPr>
              <a:t>分數</a:t>
            </a:r>
            <a:r>
              <a:rPr lang="zh-TW" altLang="en-US" sz="1800" dirty="0" smtClean="0">
                <a:latin typeface="標楷體" panose="03000509000000000000" pitchFamily="65" charset="-120"/>
                <a:ea typeface="標楷體" panose="03000509000000000000" pitchFamily="65" charset="-120"/>
              </a:rPr>
              <a:t>三年內</a:t>
            </a:r>
            <a:r>
              <a:rPr lang="zh-TW" altLang="zh-TW" sz="1800" dirty="0" smtClean="0">
                <a:latin typeface="標楷體" panose="03000509000000000000" pitchFamily="65" charset="-120"/>
                <a:ea typeface="標楷體" panose="03000509000000000000" pitchFamily="65" charset="-120"/>
              </a:rPr>
              <a:t>排名</a:t>
            </a:r>
            <a:r>
              <a:rPr lang="zh-TW" altLang="zh-TW" sz="1800" dirty="0">
                <a:latin typeface="標楷體" panose="03000509000000000000" pitchFamily="65" charset="-120"/>
                <a:ea typeface="標楷體" panose="03000509000000000000" pitchFamily="65" charset="-120"/>
              </a:rPr>
              <a:t>在學院前</a:t>
            </a:r>
            <a:r>
              <a:rPr lang="en-US" altLang="zh-TW" sz="1800" b="1" u="sng" dirty="0">
                <a:solidFill>
                  <a:schemeClr val="accent5">
                    <a:lumMod val="75000"/>
                  </a:schemeClr>
                </a:solidFill>
                <a:latin typeface="標楷體" panose="03000509000000000000" pitchFamily="65" charset="-120"/>
                <a:ea typeface="標楷體" panose="03000509000000000000" pitchFamily="65" charset="-120"/>
              </a:rPr>
              <a:t>10%</a:t>
            </a:r>
            <a:r>
              <a:rPr lang="zh-TW" altLang="zh-TW"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marL="457200" lvl="0" indent="-457200">
              <a:buFont typeface="Wingdings" panose="05000000000000000000" pitchFamily="2" charset="2"/>
              <a:buAutoNum type="circleNumWdWhitePlain"/>
            </a:pPr>
            <a:r>
              <a:rPr lang="zh-TW" altLang="zh-TW" sz="1800" dirty="0" smtClean="0">
                <a:latin typeface="標楷體" panose="03000509000000000000" pitchFamily="65" charset="-120"/>
                <a:ea typeface="標楷體" panose="03000509000000000000" pitchFamily="65" charset="-120"/>
              </a:rPr>
              <a:t>曾</a:t>
            </a:r>
            <a:r>
              <a:rPr lang="zh-TW" altLang="zh-TW" sz="1800" dirty="0">
                <a:latin typeface="標楷體" panose="03000509000000000000" pitchFamily="65" charset="-120"/>
                <a:ea typeface="標楷體" panose="03000509000000000000" pitchFamily="65" charset="-120"/>
              </a:rPr>
              <a:t>獲本校「教學特優教師」或「教學優良教師」。</a:t>
            </a:r>
          </a:p>
          <a:p>
            <a:pPr lvl="0">
              <a:buFont typeface="Wingdings" panose="05000000000000000000" pitchFamily="2" charset="2"/>
              <a:buChar char="l"/>
            </a:pPr>
            <a:r>
              <a:rPr lang="zh-TW" altLang="zh-TW" sz="1800" dirty="0">
                <a:latin typeface="標楷體" panose="03000509000000000000" pitchFamily="65" charset="-120"/>
                <a:ea typeface="標楷體" panose="03000509000000000000" pitchFamily="65" charset="-120"/>
              </a:rPr>
              <a:t>升等助理教授：</a:t>
            </a:r>
          </a:p>
          <a:p>
            <a:pPr marL="457200" lvl="0" indent="-457200">
              <a:buFont typeface="Wingdings" panose="05000000000000000000" pitchFamily="2" charset="2"/>
              <a:buAutoNum type="circleNumWdWhitePlain"/>
            </a:pPr>
            <a:r>
              <a:rPr lang="zh-TW" altLang="zh-TW" sz="1800" dirty="0">
                <a:latin typeface="標楷體" panose="03000509000000000000" pitchFamily="65" charset="-120"/>
                <a:ea typeface="標楷體" panose="03000509000000000000" pitchFamily="65" charset="-120"/>
              </a:rPr>
              <a:t>教師評鑑教學項目</a:t>
            </a:r>
            <a:r>
              <a:rPr lang="zh-TW" altLang="zh-TW" sz="1800" dirty="0" smtClean="0">
                <a:latin typeface="標楷體" panose="03000509000000000000" pitchFamily="65" charset="-120"/>
                <a:ea typeface="標楷體" panose="03000509000000000000" pitchFamily="65" charset="-120"/>
              </a:rPr>
              <a:t>分數</a:t>
            </a:r>
            <a:r>
              <a:rPr lang="zh-TW" altLang="en-US" sz="1800" dirty="0" smtClean="0">
                <a:latin typeface="標楷體" panose="03000509000000000000" pitchFamily="65" charset="-120"/>
                <a:ea typeface="標楷體" panose="03000509000000000000" pitchFamily="65" charset="-120"/>
              </a:rPr>
              <a:t>三年內</a:t>
            </a:r>
            <a:r>
              <a:rPr lang="zh-TW" altLang="zh-TW" sz="1800" dirty="0" smtClean="0">
                <a:latin typeface="標楷體" panose="03000509000000000000" pitchFamily="65" charset="-120"/>
                <a:ea typeface="標楷體" panose="03000509000000000000" pitchFamily="65" charset="-120"/>
              </a:rPr>
              <a:t>排名</a:t>
            </a:r>
            <a:r>
              <a:rPr lang="zh-TW" altLang="zh-TW" sz="1800" dirty="0">
                <a:latin typeface="標楷體" panose="03000509000000000000" pitchFamily="65" charset="-120"/>
                <a:ea typeface="標楷體" panose="03000509000000000000" pitchFamily="65" charset="-120"/>
              </a:rPr>
              <a:t>在學院前</a:t>
            </a:r>
            <a:r>
              <a:rPr lang="en-US" altLang="zh-TW" sz="1800" b="1" u="sng" dirty="0">
                <a:solidFill>
                  <a:schemeClr val="accent5">
                    <a:lumMod val="75000"/>
                  </a:schemeClr>
                </a:solidFill>
                <a:latin typeface="標楷體" panose="03000509000000000000" pitchFamily="65" charset="-120"/>
                <a:ea typeface="標楷體" panose="03000509000000000000" pitchFamily="65" charset="-120"/>
              </a:rPr>
              <a:t>15%</a:t>
            </a:r>
            <a:r>
              <a:rPr lang="zh-TW" altLang="zh-TW"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marL="457200" lvl="0" indent="-457200">
              <a:buFont typeface="Wingdings" panose="05000000000000000000" pitchFamily="2" charset="2"/>
              <a:buAutoNum type="circleNumWdWhitePlain"/>
            </a:pPr>
            <a:r>
              <a:rPr lang="zh-TW" altLang="zh-TW" sz="1800" dirty="0" smtClean="0">
                <a:latin typeface="標楷體" panose="03000509000000000000" pitchFamily="65" charset="-120"/>
                <a:ea typeface="標楷體" panose="03000509000000000000" pitchFamily="65" charset="-120"/>
              </a:rPr>
              <a:t>曾</a:t>
            </a:r>
            <a:r>
              <a:rPr lang="zh-TW" altLang="zh-TW" sz="1800" dirty="0">
                <a:latin typeface="標楷體" panose="03000509000000000000" pitchFamily="65" charset="-120"/>
                <a:ea typeface="標楷體" panose="03000509000000000000" pitchFamily="65" charset="-120"/>
              </a:rPr>
              <a:t>獲本校「教學特優教師」或「教學優良教師」。</a:t>
            </a:r>
            <a:endParaRPr lang="en-US" altLang="zh-TW" sz="1800" dirty="0">
              <a:latin typeface="標楷體" panose="03000509000000000000" pitchFamily="65" charset="-120"/>
              <a:ea typeface="標楷體" panose="03000509000000000000" pitchFamily="65" charset="-120"/>
            </a:endParaRPr>
          </a:p>
          <a:p>
            <a:endParaRPr lang="zh-TW" altLang="en-US" sz="1600" dirty="0"/>
          </a:p>
        </p:txBody>
      </p:sp>
      <p:pic>
        <p:nvPicPr>
          <p:cNvPr id="6" name="圖片 5"/>
          <p:cNvPicPr>
            <a:picLocks noChangeAspect="1"/>
          </p:cNvPicPr>
          <p:nvPr/>
        </p:nvPicPr>
        <p:blipFill>
          <a:blip r:embed="rId2"/>
          <a:stretch>
            <a:fillRect/>
          </a:stretch>
        </p:blipFill>
        <p:spPr>
          <a:xfrm>
            <a:off x="7540324" y="2716524"/>
            <a:ext cx="3190875" cy="3019425"/>
          </a:xfrm>
          <a:prstGeom prst="rect">
            <a:avLst/>
          </a:prstGeom>
        </p:spPr>
      </p:pic>
    </p:spTree>
    <p:extLst>
      <p:ext uri="{BB962C8B-B14F-4D97-AF65-F5344CB8AC3E}">
        <p14:creationId xmlns:p14="http://schemas.microsoft.com/office/powerpoint/2010/main" val="1801762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4" y="373916"/>
            <a:ext cx="10364451" cy="1270158"/>
          </a:xfrm>
        </p:spPr>
        <p:txBody>
          <a:bodyPr>
            <a:normAutofit/>
          </a:bodyPr>
          <a:lstStyle/>
          <a:p>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升等條件</a:t>
            </a:r>
            <a: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t>(5)</a:t>
            </a:r>
            <a:endPar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sp>
        <p:nvSpPr>
          <p:cNvPr id="3" name="內容版面配置區 2"/>
          <p:cNvSpPr>
            <a:spLocks noGrp="1"/>
          </p:cNvSpPr>
          <p:nvPr>
            <p:ph sz="quarter" idx="13"/>
          </p:nvPr>
        </p:nvSpPr>
        <p:spPr>
          <a:xfrm>
            <a:off x="540606" y="1339274"/>
            <a:ext cx="11110783" cy="5662417"/>
          </a:xfrm>
        </p:spPr>
        <p:txBody>
          <a:bodyPr>
            <a:noAutofit/>
          </a:bodyPr>
          <a:lstStyle/>
          <a:p>
            <a:pPr lvl="0">
              <a:buFont typeface="Wingdings" panose="05000000000000000000" pitchFamily="2" charset="2"/>
              <a:buChar char="Ø"/>
            </a:pPr>
            <a:r>
              <a:rPr lang="zh-TW" altLang="en-US" sz="1800" u="sng" dirty="0" smtClean="0">
                <a:solidFill>
                  <a:srgbClr val="FF0000"/>
                </a:solidFill>
                <a:latin typeface="標楷體" panose="03000509000000000000" pitchFamily="65" charset="-120"/>
                <a:ea typeface="標楷體" panose="03000509000000000000" pitchFamily="65" charset="-120"/>
              </a:rPr>
              <a:t>不予受理</a:t>
            </a:r>
            <a:r>
              <a:rPr lang="zh-TW" altLang="en-US" sz="1800" dirty="0" smtClean="0">
                <a:latin typeface="標楷體" panose="03000509000000000000" pitchFamily="65" charset="-120"/>
                <a:ea typeface="標楷體" panose="03000509000000000000" pitchFamily="65" charset="-120"/>
              </a:rPr>
              <a:t>升等情形</a:t>
            </a:r>
            <a:endParaRPr lang="en-US" altLang="zh-TW" sz="18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1600" dirty="0" smtClean="0">
                <a:latin typeface="標楷體" panose="03000509000000000000" pitchFamily="65" charset="-120"/>
                <a:ea typeface="標楷體" panose="03000509000000000000" pitchFamily="65" charset="-120"/>
              </a:rPr>
              <a:t>本校</a:t>
            </a:r>
            <a:r>
              <a:rPr lang="zh-TW" altLang="en-US" sz="1600" dirty="0">
                <a:latin typeface="標楷體" panose="03000509000000000000" pitchFamily="65" charset="-120"/>
                <a:ea typeface="標楷體" panose="03000509000000000000" pitchFamily="65" charset="-120"/>
              </a:rPr>
              <a:t>教師申請升等，有下列情形之一者不予受</a:t>
            </a:r>
            <a:r>
              <a:rPr lang="zh-TW" altLang="en-US" sz="1600" dirty="0" smtClean="0">
                <a:latin typeface="標楷體" panose="03000509000000000000" pitchFamily="65" charset="-120"/>
                <a:ea typeface="標楷體" panose="03000509000000000000" pitchFamily="65" charset="-120"/>
              </a:rPr>
              <a:t>理：</a:t>
            </a: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本校教師聘任暨升等辦法第</a:t>
            </a:r>
            <a:r>
              <a:rPr lang="en-US" altLang="zh-TW" sz="1600" dirty="0" smtClean="0">
                <a:latin typeface="標楷體" panose="03000509000000000000" pitchFamily="65" charset="-120"/>
                <a:ea typeface="標楷體" panose="03000509000000000000" pitchFamily="65" charset="-120"/>
              </a:rPr>
              <a:t>20</a:t>
            </a:r>
            <a:r>
              <a:rPr lang="zh-TW" altLang="en-US" sz="1600" dirty="0" smtClean="0">
                <a:latin typeface="標楷體" panose="03000509000000000000" pitchFamily="65" charset="-120"/>
                <a:ea typeface="標楷體" panose="03000509000000000000" pitchFamily="65" charset="-120"/>
              </a:rPr>
              <a:t>條</a:t>
            </a:r>
            <a:r>
              <a:rPr lang="en-US" altLang="zh-TW" sz="1600" dirty="0" smtClean="0">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a:p>
            <a:pPr marL="342900" indent="-342900">
              <a:buFont typeface="+mj-ea"/>
              <a:buAutoNum type="ea1ChtPeriod"/>
            </a:pPr>
            <a:r>
              <a:rPr lang="zh-TW" altLang="en-US" sz="1600" dirty="0" smtClean="0">
                <a:latin typeface="標楷體" panose="03000509000000000000" pitchFamily="65" charset="-120"/>
                <a:ea typeface="標楷體" panose="03000509000000000000" pitchFamily="65" charset="-120"/>
              </a:rPr>
              <a:t>各</a:t>
            </a:r>
            <a:r>
              <a:rPr lang="zh-TW" altLang="en-US" sz="1600" dirty="0">
                <a:latin typeface="標楷體" panose="03000509000000000000" pitchFamily="65" charset="-120"/>
                <a:ea typeface="標楷體" panose="03000509000000000000" pitchFamily="65" charset="-120"/>
              </a:rPr>
              <a:t>單位無擬升等級教師缺額者</a:t>
            </a:r>
            <a:r>
              <a:rPr lang="zh-TW" altLang="en-US"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pPr marL="342900" indent="-342900">
              <a:buFont typeface="+mj-ea"/>
              <a:buAutoNum type="ea1ChtPeriod"/>
            </a:pPr>
            <a:r>
              <a:rPr lang="zh-TW" altLang="en-US" sz="1600" dirty="0" smtClean="0">
                <a:latin typeface="標楷體" panose="03000509000000000000" pitchFamily="65" charset="-120"/>
                <a:ea typeface="標楷體" panose="03000509000000000000" pitchFamily="65" charset="-120"/>
              </a:rPr>
              <a:t>現職</a:t>
            </a:r>
            <a:r>
              <a:rPr lang="zh-TW" altLang="en-US" sz="1600" dirty="0">
                <a:latin typeface="標楷體" panose="03000509000000000000" pitchFamily="65" charset="-120"/>
                <a:ea typeface="標楷體" panose="03000509000000000000" pitchFamily="65" charset="-120"/>
              </a:rPr>
              <a:t>教師因帶職帶薪、留職停薪或延長病假，</a:t>
            </a:r>
            <a:r>
              <a:rPr lang="zh-TW" altLang="en-US" sz="1600" dirty="0">
                <a:solidFill>
                  <a:srgbClr val="FF0000"/>
                </a:solidFill>
                <a:latin typeface="標楷體" panose="03000509000000000000" pitchFamily="65" charset="-120"/>
                <a:ea typeface="標楷體" panose="03000509000000000000" pitchFamily="65" charset="-120"/>
              </a:rPr>
              <a:t>未返校義務授課或實際授課未滿</a:t>
            </a:r>
            <a:r>
              <a:rPr lang="zh-TW" altLang="en-US" sz="1600" dirty="0" smtClean="0">
                <a:solidFill>
                  <a:srgbClr val="FF0000"/>
                </a:solidFill>
                <a:latin typeface="標楷體" panose="03000509000000000000" pitchFamily="65" charset="-120"/>
                <a:ea typeface="標楷體" panose="03000509000000000000" pitchFamily="65" charset="-120"/>
              </a:rPr>
              <a:t>一學分</a:t>
            </a:r>
            <a:r>
              <a:rPr lang="zh-TW" altLang="en-US" sz="1600" dirty="0">
                <a:solidFill>
                  <a:srgbClr val="FF0000"/>
                </a:solidFill>
                <a:latin typeface="標楷體" panose="03000509000000000000" pitchFamily="65" charset="-120"/>
                <a:ea typeface="標楷體" panose="03000509000000000000" pitchFamily="65" charset="-120"/>
              </a:rPr>
              <a:t>者</a:t>
            </a:r>
            <a:r>
              <a:rPr lang="zh-TW" altLang="en-US" sz="1600" dirty="0">
                <a:latin typeface="標楷體" panose="03000509000000000000" pitchFamily="65" charset="-120"/>
                <a:ea typeface="標楷體" panose="03000509000000000000" pitchFamily="65" charset="-120"/>
              </a:rPr>
              <a:t>；教師全時在國內、外進修、研究或出國講學，其向系教評會提出申請</a:t>
            </a:r>
            <a:r>
              <a:rPr lang="zh-TW" altLang="en-US" sz="1600" dirty="0" smtClean="0">
                <a:solidFill>
                  <a:srgbClr val="FF0000"/>
                </a:solidFill>
                <a:latin typeface="標楷體" panose="03000509000000000000" pitchFamily="65" charset="-120"/>
                <a:ea typeface="標楷體" panose="03000509000000000000" pitchFamily="65" charset="-120"/>
              </a:rPr>
              <a:t>送審</a:t>
            </a:r>
            <a:r>
              <a:rPr lang="zh-TW" altLang="en-US" sz="1600" dirty="0">
                <a:solidFill>
                  <a:srgbClr val="FF0000"/>
                </a:solidFill>
                <a:latin typeface="標楷體" panose="03000509000000000000" pitchFamily="65" charset="-120"/>
                <a:ea typeface="標楷體" panose="03000509000000000000" pitchFamily="65" charset="-120"/>
              </a:rPr>
              <a:t>之當學期未實際在校授課者</a:t>
            </a:r>
            <a:r>
              <a:rPr lang="zh-TW" altLang="en-US"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pPr marL="342900" indent="-342900">
              <a:buFont typeface="+mj-ea"/>
              <a:buAutoNum type="ea1ChtPeriod"/>
            </a:pPr>
            <a:r>
              <a:rPr lang="zh-TW" altLang="en-US" sz="1600" dirty="0" smtClean="0">
                <a:latin typeface="標楷體" panose="03000509000000000000" pitchFamily="65" charset="-120"/>
                <a:ea typeface="標楷體" panose="03000509000000000000" pitchFamily="65" charset="-120"/>
              </a:rPr>
              <a:t>專門</a:t>
            </a:r>
            <a:r>
              <a:rPr lang="zh-TW" altLang="en-US" sz="1600" dirty="0">
                <a:latin typeface="標楷體" panose="03000509000000000000" pitchFamily="65" charset="-120"/>
                <a:ea typeface="標楷體" panose="03000509000000000000" pitchFamily="65" charset="-120"/>
              </a:rPr>
              <a:t>著作、作品、成就證明及技術報告未依教育部相關規定出版或發表者；或</a:t>
            </a:r>
            <a:r>
              <a:rPr lang="zh-TW" altLang="en-US" sz="1600" dirty="0" smtClean="0">
                <a:latin typeface="標楷體" panose="03000509000000000000" pitchFamily="65" charset="-120"/>
                <a:ea typeface="標楷體" panose="03000509000000000000" pitchFamily="65" charset="-120"/>
              </a:rPr>
              <a:t>經審定</a:t>
            </a:r>
            <a:r>
              <a:rPr lang="zh-TW" altLang="en-US" sz="1600" dirty="0">
                <a:latin typeface="標楷體" panose="03000509000000000000" pitchFamily="65" charset="-120"/>
                <a:ea typeface="標楷體" panose="03000509000000000000" pitchFamily="65" charset="-120"/>
              </a:rPr>
              <a:t>後仍作為下次送審著作者</a:t>
            </a:r>
            <a:r>
              <a:rPr lang="zh-TW" altLang="en-US"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pPr marL="342900" indent="-342900">
              <a:buFont typeface="+mj-ea"/>
              <a:buAutoNum type="ea1ChtPeriod"/>
            </a:pPr>
            <a:r>
              <a:rPr lang="zh-TW" altLang="en-US" sz="1600" dirty="0" smtClean="0">
                <a:latin typeface="標楷體" panose="03000509000000000000" pitchFamily="65" charset="-120"/>
                <a:ea typeface="標楷體" panose="03000509000000000000" pitchFamily="65" charset="-120"/>
              </a:rPr>
              <a:t>專任</a:t>
            </a:r>
            <a:r>
              <a:rPr lang="zh-TW" altLang="en-US" sz="1600" dirty="0">
                <a:latin typeface="標楷體" panose="03000509000000000000" pitchFamily="65" charset="-120"/>
                <a:ea typeface="標楷體" panose="03000509000000000000" pitchFamily="65" charset="-120"/>
              </a:rPr>
              <a:t>教師在本校服務實際授課未滿一年</a:t>
            </a:r>
            <a:r>
              <a:rPr lang="zh-TW" altLang="en-US" sz="1600" dirty="0" smtClean="0">
                <a:latin typeface="標楷體" panose="03000509000000000000" pitchFamily="65" charset="-120"/>
                <a:ea typeface="標楷體" panose="03000509000000000000" pitchFamily="65" charset="-120"/>
              </a:rPr>
              <a:t>。</a:t>
            </a:r>
            <a:endParaRPr lang="en-US" altLang="zh-TW" sz="1600" dirty="0" smtClean="0">
              <a:latin typeface="標楷體" panose="03000509000000000000" pitchFamily="65" charset="-120"/>
              <a:ea typeface="標楷體" panose="03000509000000000000" pitchFamily="65" charset="-120"/>
            </a:endParaRPr>
          </a:p>
          <a:p>
            <a:pPr marL="342900" indent="-342900">
              <a:buFont typeface="+mj-ea"/>
              <a:buAutoNum type="ea1ChtPeriod"/>
            </a:pPr>
            <a:r>
              <a:rPr lang="zh-TW" altLang="en-US" sz="1600" dirty="0" smtClean="0">
                <a:solidFill>
                  <a:srgbClr val="FF0000"/>
                </a:solidFill>
                <a:latin typeface="標楷體" panose="03000509000000000000" pitchFamily="65" charset="-120"/>
                <a:ea typeface="標楷體" panose="03000509000000000000" pitchFamily="65" charset="-120"/>
              </a:rPr>
              <a:t>送</a:t>
            </a:r>
            <a:r>
              <a:rPr lang="zh-TW" altLang="en-US" sz="1600" dirty="0">
                <a:solidFill>
                  <a:srgbClr val="FF0000"/>
                </a:solidFill>
                <a:latin typeface="標楷體" panose="03000509000000000000" pitchFamily="65" charset="-120"/>
                <a:ea typeface="標楷體" panose="03000509000000000000" pitchFamily="65" charset="-120"/>
              </a:rPr>
              <a:t>審中尚未核定</a:t>
            </a:r>
            <a:r>
              <a:rPr lang="zh-TW" altLang="en-US" sz="1600" dirty="0" smtClean="0">
                <a:solidFill>
                  <a:srgbClr val="FF0000"/>
                </a:solidFill>
                <a:latin typeface="標楷體" panose="03000509000000000000" pitchFamily="65" charset="-120"/>
                <a:ea typeface="標楷體" panose="03000509000000000000" pitchFamily="65" charset="-120"/>
              </a:rPr>
              <a:t>者</a:t>
            </a:r>
            <a:endParaRPr lang="en-US" altLang="zh-TW" sz="1600" dirty="0" smtClean="0">
              <a:solidFill>
                <a:srgbClr val="FF0000"/>
              </a:solidFill>
              <a:latin typeface="標楷體" panose="03000509000000000000" pitchFamily="65" charset="-120"/>
              <a:ea typeface="標楷體" panose="03000509000000000000" pitchFamily="65" charset="-120"/>
            </a:endParaRPr>
          </a:p>
          <a:p>
            <a:pPr marL="0" indent="0">
              <a:buNone/>
            </a:pPr>
            <a:endParaRPr lang="en-US" altLang="zh-TW" sz="1600" dirty="0" smtClean="0">
              <a:solidFill>
                <a:srgbClr val="FF0000"/>
              </a:solidFill>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1600" dirty="0" smtClean="0">
                <a:solidFill>
                  <a:srgbClr val="FF0000"/>
                </a:solidFill>
                <a:latin typeface="標楷體" panose="03000509000000000000" pitchFamily="65" charset="-120"/>
                <a:ea typeface="標楷體" panose="03000509000000000000" pitchFamily="65" charset="-120"/>
              </a:rPr>
              <a:t>未經本校規定程序核定，而私自前往進修者</a:t>
            </a:r>
            <a:r>
              <a:rPr lang="zh-TW" altLang="en-US" sz="1600" dirty="0" smtClean="0">
                <a:latin typeface="標楷體" panose="03000509000000000000" pitchFamily="65" charset="-120"/>
                <a:ea typeface="標楷體" panose="03000509000000000000" pitchFamily="65" charset="-120"/>
              </a:rPr>
              <a:t>，須於</a:t>
            </a:r>
            <a:r>
              <a:rPr lang="zh-TW" altLang="en-US" sz="1600" dirty="0" smtClean="0">
                <a:solidFill>
                  <a:srgbClr val="FF0000"/>
                </a:solidFill>
                <a:latin typeface="標楷體" panose="03000509000000000000" pitchFamily="65" charset="-120"/>
                <a:ea typeface="標楷體" panose="03000509000000000000" pitchFamily="65" charset="-120"/>
              </a:rPr>
              <a:t>進修停止</a:t>
            </a:r>
            <a:r>
              <a:rPr lang="zh-TW" altLang="en-US" sz="1600" dirty="0" smtClean="0">
                <a:latin typeface="標楷體" panose="03000509000000000000" pitchFamily="65" charset="-120"/>
                <a:ea typeface="標楷體" panose="03000509000000000000" pitchFamily="65" charset="-120"/>
              </a:rPr>
              <a:t>或</a:t>
            </a:r>
            <a:r>
              <a:rPr lang="zh-TW" altLang="en-US" sz="1600" dirty="0" smtClean="0">
                <a:solidFill>
                  <a:srgbClr val="FF0000"/>
                </a:solidFill>
                <a:latin typeface="標楷體" panose="03000509000000000000" pitchFamily="65" charset="-120"/>
                <a:ea typeface="標楷體" panose="03000509000000000000" pitchFamily="65" charset="-120"/>
              </a:rPr>
              <a:t>結束二年後</a:t>
            </a:r>
            <a:r>
              <a:rPr lang="zh-TW" altLang="en-US" sz="1600" dirty="0" smtClean="0">
                <a:latin typeface="標楷體" panose="03000509000000000000" pitchFamily="65" charset="-120"/>
                <a:ea typeface="標楷體" panose="03000509000000000000" pitchFamily="65" charset="-120"/>
              </a:rPr>
              <a:t>始得申請升等。</a:t>
            </a:r>
            <a:r>
              <a:rPr lang="en-US" altLang="zh-TW" sz="1400" dirty="0" smtClean="0">
                <a:latin typeface="標楷體" panose="03000509000000000000" pitchFamily="65" charset="-120"/>
                <a:ea typeface="標楷體" panose="03000509000000000000" pitchFamily="65" charset="-120"/>
              </a:rPr>
              <a:t>(</a:t>
            </a:r>
            <a:r>
              <a:rPr lang="zh-TW" altLang="en-US" sz="1400" dirty="0" smtClean="0">
                <a:latin typeface="標楷體" panose="03000509000000000000" pitchFamily="65" charset="-120"/>
                <a:ea typeface="標楷體" panose="03000509000000000000" pitchFamily="65" charset="-120"/>
              </a:rPr>
              <a:t>本校教師聘任暨升等辦法第</a:t>
            </a:r>
            <a:r>
              <a:rPr lang="en-US" altLang="zh-TW" sz="1400" dirty="0" smtClean="0">
                <a:latin typeface="標楷體" panose="03000509000000000000" pitchFamily="65" charset="-120"/>
                <a:ea typeface="標楷體" panose="03000509000000000000" pitchFamily="65" charset="-120"/>
              </a:rPr>
              <a:t>25</a:t>
            </a:r>
            <a:r>
              <a:rPr lang="zh-TW" altLang="en-US" sz="1400" dirty="0" smtClean="0">
                <a:latin typeface="標楷體" panose="03000509000000000000" pitchFamily="65" charset="-120"/>
                <a:ea typeface="標楷體" panose="03000509000000000000" pitchFamily="65" charset="-120"/>
              </a:rPr>
              <a:t>條</a:t>
            </a:r>
            <a:r>
              <a:rPr lang="en-US" altLang="zh-TW" sz="1400" dirty="0" smtClean="0">
                <a:latin typeface="標楷體" panose="03000509000000000000" pitchFamily="65" charset="-120"/>
                <a:ea typeface="標楷體" panose="03000509000000000000" pitchFamily="65" charset="-120"/>
              </a:rPr>
              <a:t>)</a:t>
            </a:r>
          </a:p>
          <a:p>
            <a:pPr>
              <a:buFont typeface="Wingdings" panose="05000000000000000000" pitchFamily="2" charset="2"/>
              <a:buChar char="u"/>
            </a:pPr>
            <a:endParaRPr lang="zh-TW" altLang="en-US" sz="1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1600" dirty="0">
                <a:latin typeface="標楷體" panose="03000509000000000000" pitchFamily="65" charset="-120"/>
                <a:ea typeface="標楷體" panose="03000509000000000000" pitchFamily="65" charset="-120"/>
              </a:rPr>
              <a:t>教師評鑑成績未通過者，應於六月底前向所屬系所提出改善計畫，並於下一學年接受「再評鑑」。</a:t>
            </a:r>
            <a:r>
              <a:rPr lang="zh-TW" altLang="en-US" sz="1600" b="1" u="sng" dirty="0">
                <a:solidFill>
                  <a:srgbClr val="FF0000"/>
                </a:solidFill>
                <a:latin typeface="標楷體" panose="03000509000000000000" pitchFamily="65" charset="-120"/>
                <a:ea typeface="標楷體" panose="03000509000000000000" pitchFamily="65" charset="-120"/>
              </a:rPr>
              <a:t>再評鑑期間</a:t>
            </a:r>
            <a:r>
              <a:rPr lang="zh-TW" altLang="en-US" sz="1600" dirty="0">
                <a:solidFill>
                  <a:srgbClr val="FF0000"/>
                </a:solidFill>
                <a:latin typeface="標楷體" panose="03000509000000000000" pitchFamily="65" charset="-120"/>
                <a:ea typeface="標楷體" panose="03000509000000000000" pitchFamily="65" charset="-120"/>
              </a:rPr>
              <a:t>聘書之聘期為一年，</a:t>
            </a:r>
            <a:r>
              <a:rPr lang="zh-TW" altLang="en-US" sz="1600" b="1" u="sng" dirty="0">
                <a:solidFill>
                  <a:srgbClr val="FF0000"/>
                </a:solidFill>
                <a:latin typeface="標楷體" panose="03000509000000000000" pitchFamily="65" charset="-120"/>
                <a:ea typeface="標楷體" panose="03000509000000000000" pitchFamily="65" charset="-120"/>
              </a:rPr>
              <a:t>不得申請升等</a:t>
            </a:r>
            <a:r>
              <a:rPr lang="zh-TW" altLang="en-US" sz="1600" dirty="0">
                <a:latin typeface="標楷體" panose="03000509000000000000" pitchFamily="65" charset="-120"/>
                <a:ea typeface="標楷體" panose="03000509000000000000" pitchFamily="65" charset="-120"/>
              </a:rPr>
              <a:t>、休假研究、借調、兼職、兼課、校內超支鐘點、擔任各級教評會委員或兼任行政主管，且次學年度不得晉薪</a:t>
            </a:r>
            <a:r>
              <a:rPr lang="zh-TW" altLang="en-US" sz="1600" dirty="0" smtClean="0">
                <a:latin typeface="標楷體" panose="03000509000000000000" pitchFamily="65" charset="-120"/>
                <a:ea typeface="標楷體" panose="03000509000000000000" pitchFamily="65" charset="-120"/>
              </a:rPr>
              <a:t>。</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本校</a:t>
            </a:r>
            <a:r>
              <a:rPr lang="zh-TW" altLang="en-US" sz="1600" dirty="0" smtClean="0">
                <a:latin typeface="標楷體" panose="03000509000000000000" pitchFamily="65" charset="-120"/>
                <a:ea typeface="標楷體" panose="03000509000000000000" pitchFamily="65" charset="-120"/>
              </a:rPr>
              <a:t>教師評鑑準則第</a:t>
            </a:r>
            <a:r>
              <a:rPr lang="en-US" altLang="zh-TW" sz="1600" dirty="0" smtClean="0">
                <a:latin typeface="標楷體" panose="03000509000000000000" pitchFamily="65" charset="-120"/>
                <a:ea typeface="標楷體" panose="03000509000000000000" pitchFamily="65" charset="-120"/>
              </a:rPr>
              <a:t>8</a:t>
            </a:r>
            <a:r>
              <a:rPr lang="zh-TW" altLang="en-US" sz="1600" dirty="0" smtClean="0">
                <a:latin typeface="標楷體" panose="03000509000000000000" pitchFamily="65" charset="-120"/>
                <a:ea typeface="標楷體" panose="03000509000000000000" pitchFamily="65" charset="-120"/>
              </a:rPr>
              <a:t>條</a:t>
            </a:r>
            <a:r>
              <a:rPr lang="en-US" altLang="zh-TW" sz="1600" dirty="0">
                <a:latin typeface="標楷體" panose="03000509000000000000" pitchFamily="65" charset="-120"/>
                <a:ea typeface="標楷體" panose="03000509000000000000" pitchFamily="65" charset="-120"/>
              </a:rPr>
              <a:t>)</a:t>
            </a:r>
          </a:p>
          <a:p>
            <a:pPr>
              <a:buFont typeface="Wingdings" panose="05000000000000000000" pitchFamily="2" charset="2"/>
              <a:buChar char="u"/>
            </a:pPr>
            <a:endParaRPr lang="zh-TW" altLang="en-US" sz="1600" dirty="0">
              <a:latin typeface="標楷體" panose="03000509000000000000" pitchFamily="65" charset="-120"/>
              <a:ea typeface="標楷體" panose="03000509000000000000" pitchFamily="65" charset="-120"/>
            </a:endParaRPr>
          </a:p>
        </p:txBody>
      </p:sp>
      <p:sp>
        <p:nvSpPr>
          <p:cNvPr id="4" name="矩形 3"/>
          <p:cNvSpPr/>
          <p:nvPr/>
        </p:nvSpPr>
        <p:spPr>
          <a:xfrm>
            <a:off x="540606" y="2120418"/>
            <a:ext cx="11024377" cy="2538668"/>
          </a:xfrm>
          <a:prstGeom prst="rect">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468" y="477989"/>
            <a:ext cx="1304109" cy="1324685"/>
          </a:xfrm>
          <a:prstGeom prst="rect">
            <a:avLst/>
          </a:prstGeom>
        </p:spPr>
      </p:pic>
    </p:spTree>
    <p:extLst>
      <p:ext uri="{BB962C8B-B14F-4D97-AF65-F5344CB8AC3E}">
        <p14:creationId xmlns:p14="http://schemas.microsoft.com/office/powerpoint/2010/main" val="274868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fade">
                                      <p:cBhvr>
                                        <p:cTn id="9" dur="1000"/>
                                        <p:tgtEl>
                                          <p:spTgt spid="3">
                                            <p:txEl>
                                              <p:pRg st="2" end="2"/>
                                            </p:txEl>
                                          </p:spTgt>
                                        </p:tgtEl>
                                      </p:cBhvr>
                                    </p:animEffect>
                                    <p:anim calcmode="lin" valueType="num">
                                      <p:cBhvr>
                                        <p:cTn id="1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arn(inVertical)">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5" y="618517"/>
            <a:ext cx="10364451" cy="951665"/>
          </a:xfrm>
        </p:spPr>
        <p:txBody>
          <a:bodyPr>
            <a:normAutofit/>
          </a:bodyPr>
          <a:lstStyle/>
          <a:p>
            <a:r>
              <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rPr>
              <a:t>升</a:t>
            </a:r>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等資</a:t>
            </a:r>
            <a:r>
              <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rPr>
              <a:t>料</a:t>
            </a:r>
          </a:p>
        </p:txBody>
      </p:sp>
      <p:sp>
        <p:nvSpPr>
          <p:cNvPr id="3" name="內容版面配置區 2"/>
          <p:cNvSpPr>
            <a:spLocks noGrp="1"/>
          </p:cNvSpPr>
          <p:nvPr>
            <p:ph sz="quarter" idx="13"/>
          </p:nvPr>
        </p:nvSpPr>
        <p:spPr>
          <a:xfrm>
            <a:off x="913773" y="1468582"/>
            <a:ext cx="10936481" cy="5310909"/>
          </a:xfrm>
        </p:spPr>
        <p:txBody>
          <a:bodyPr>
            <a:normAutofit fontScale="92500" lnSpcReduction="20000"/>
          </a:bodyPr>
          <a:lstStyle/>
          <a:p>
            <a:pPr marL="457200" indent="-457200">
              <a:buFont typeface="+mj-lt"/>
              <a:buAutoNum type="arabicPeriod"/>
            </a:pP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教師升等推薦表</a:t>
            </a:r>
            <a:endParaRPr lang="en-US" altLang="zh-TW" sz="2800" dirty="0" smtClean="0">
              <a:solidFill>
                <a:schemeClr val="accent5">
                  <a:lumMod val="75000"/>
                </a:schemeClr>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升等教師個人基本資料表</a:t>
            </a:r>
            <a:r>
              <a:rPr lang="en-US" altLang="zh-TW" sz="2800" dirty="0" smtClean="0">
                <a:solidFill>
                  <a:schemeClr val="accent5">
                    <a:lumMod val="75000"/>
                  </a:schemeClr>
                </a:solidFill>
                <a:latin typeface="標楷體" panose="03000509000000000000" pitchFamily="65" charset="-120"/>
                <a:ea typeface="標楷體" panose="03000509000000000000" pitchFamily="65" charset="-120"/>
              </a:rPr>
              <a:t>(</a:t>
            </a: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含著作目錄一覽表</a:t>
            </a:r>
            <a:r>
              <a:rPr lang="en-US" altLang="zh-TW" sz="2800" dirty="0" smtClean="0">
                <a:solidFill>
                  <a:schemeClr val="accent5">
                    <a:lumMod val="75000"/>
                  </a:schemeClr>
                </a:solidFill>
                <a:latin typeface="標楷體" panose="03000509000000000000" pitchFamily="65" charset="-120"/>
                <a:ea typeface="標楷體" panose="03000509000000000000" pitchFamily="65" charset="-120"/>
              </a:rPr>
              <a:t>)</a:t>
            </a:r>
          </a:p>
          <a:p>
            <a:pPr marL="457200" indent="-457200">
              <a:buFont typeface="+mj-lt"/>
              <a:buAutoNum type="arabicPeriod"/>
            </a:pP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前一職</a:t>
            </a:r>
            <a:r>
              <a:rPr lang="zh-TW" altLang="en-US" sz="2800" dirty="0">
                <a:solidFill>
                  <a:schemeClr val="accent5">
                    <a:lumMod val="75000"/>
                  </a:schemeClr>
                </a:solidFill>
                <a:latin typeface="標楷體" panose="03000509000000000000" pitchFamily="65" charset="-120"/>
                <a:ea typeface="標楷體" panose="03000509000000000000" pitchFamily="65" charset="-120"/>
              </a:rPr>
              <a:t>級</a:t>
            </a: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教師證</a:t>
            </a:r>
            <a:r>
              <a:rPr lang="zh-TW" altLang="en-US" sz="2800" dirty="0">
                <a:solidFill>
                  <a:schemeClr val="accent5">
                    <a:lumMod val="75000"/>
                  </a:schemeClr>
                </a:solidFill>
                <a:latin typeface="標楷體" panose="03000509000000000000" pitchFamily="65" charset="-120"/>
                <a:ea typeface="標楷體" panose="03000509000000000000" pitchFamily="65" charset="-120"/>
              </a:rPr>
              <a:t>書</a:t>
            </a:r>
            <a:endParaRPr lang="en-US" altLang="zh-TW" sz="2800" dirty="0" smtClean="0">
              <a:solidFill>
                <a:schemeClr val="accent5">
                  <a:lumMod val="75000"/>
                </a:schemeClr>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代表作 </a:t>
            </a:r>
            <a:r>
              <a:rPr lang="en-US" altLang="zh-TW" sz="2800" dirty="0" smtClean="0">
                <a:solidFill>
                  <a:schemeClr val="accent5">
                    <a:lumMod val="75000"/>
                  </a:schemeClr>
                </a:solidFill>
                <a:latin typeface="標楷體" panose="03000509000000000000" pitchFamily="65" charset="-120"/>
                <a:ea typeface="標楷體" panose="03000509000000000000" pitchFamily="65" charset="-120"/>
              </a:rPr>
              <a:t>(</a:t>
            </a: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技術報告、教學成果報告</a:t>
            </a:r>
            <a:r>
              <a:rPr lang="en-US" altLang="zh-TW" sz="2800" dirty="0" smtClean="0">
                <a:solidFill>
                  <a:schemeClr val="accent5">
                    <a:lumMod val="75000"/>
                  </a:schemeClr>
                </a:solidFill>
                <a:latin typeface="標楷體" panose="03000509000000000000" pitchFamily="65" charset="-120"/>
                <a:ea typeface="標楷體" panose="03000509000000000000" pitchFamily="65" charset="-120"/>
              </a:rPr>
              <a:t>)-</a:t>
            </a: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含</a:t>
            </a:r>
            <a:r>
              <a:rPr lang="zh-TW" altLang="en-US" sz="2800" u="sng" dirty="0" smtClean="0">
                <a:solidFill>
                  <a:srgbClr val="FF0000"/>
                </a:solidFill>
                <a:latin typeface="標楷體" panose="03000509000000000000" pitchFamily="65" charset="-120"/>
                <a:ea typeface="標楷體" panose="03000509000000000000" pitchFamily="65" charset="-120"/>
              </a:rPr>
              <a:t>合著人證明</a:t>
            </a: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a:t>
            </a:r>
            <a:r>
              <a:rPr lang="zh-TW" altLang="en-US" sz="2800" u="sng" dirty="0" smtClean="0">
                <a:solidFill>
                  <a:srgbClr val="FF0000"/>
                </a:solidFill>
                <a:latin typeface="標楷體" panose="03000509000000000000" pitchFamily="65" charset="-120"/>
                <a:ea typeface="標楷體" panose="03000509000000000000" pitchFamily="65" charset="-120"/>
              </a:rPr>
              <a:t>中文摘要</a:t>
            </a:r>
            <a:endParaRPr lang="en-US" altLang="zh-TW" sz="2800" u="sng" dirty="0" smtClean="0">
              <a:solidFill>
                <a:srgbClr val="FF0000"/>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參考作 </a:t>
            </a:r>
            <a:r>
              <a:rPr lang="en-US" altLang="zh-TW" sz="2800" dirty="0" smtClean="0">
                <a:solidFill>
                  <a:schemeClr val="accent5">
                    <a:lumMod val="75000"/>
                  </a:schemeClr>
                </a:solidFill>
                <a:latin typeface="標楷體" panose="03000509000000000000" pitchFamily="65" charset="-120"/>
                <a:ea typeface="標楷體" panose="03000509000000000000" pitchFamily="65" charset="-120"/>
              </a:rPr>
              <a:t>(</a:t>
            </a: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技術報告、教學成果報告</a:t>
            </a:r>
            <a:r>
              <a:rPr lang="en-US" altLang="zh-TW" sz="2800" dirty="0">
                <a:solidFill>
                  <a:schemeClr val="accent5">
                    <a:lumMod val="75000"/>
                  </a:schemeClr>
                </a:solidFill>
                <a:latin typeface="標楷體" panose="03000509000000000000" pitchFamily="65" charset="-120"/>
                <a:ea typeface="標楷體" panose="03000509000000000000" pitchFamily="65" charset="-120"/>
              </a:rPr>
              <a:t>)</a:t>
            </a:r>
            <a:endParaRPr lang="en-US" altLang="zh-TW" sz="2800" dirty="0" smtClean="0">
              <a:solidFill>
                <a:schemeClr val="accent5">
                  <a:lumMod val="75000"/>
                </a:schemeClr>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出版證明</a:t>
            </a:r>
            <a:endParaRPr lang="en-US" altLang="zh-TW" sz="2800" dirty="0" smtClean="0">
              <a:solidFill>
                <a:schemeClr val="accent5">
                  <a:lumMod val="75000"/>
                </a:schemeClr>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外審委員迴避申請單</a:t>
            </a:r>
            <a:r>
              <a:rPr lang="en-US" altLang="zh-TW" sz="2800" dirty="0" smtClean="0">
                <a:solidFill>
                  <a:schemeClr val="accent5">
                    <a:lumMod val="75000"/>
                  </a:schemeClr>
                </a:solidFill>
                <a:latin typeface="標楷體" panose="03000509000000000000" pitchFamily="65" charset="-120"/>
                <a:ea typeface="標楷體" panose="03000509000000000000" pitchFamily="65" charset="-120"/>
              </a:rPr>
              <a:t>(</a:t>
            </a: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迴避人員至多三名，並不得建議審查人名單</a:t>
            </a:r>
            <a:r>
              <a:rPr lang="en-US" altLang="zh-TW" sz="2800" dirty="0" smtClean="0">
                <a:solidFill>
                  <a:schemeClr val="accent5">
                    <a:lumMod val="75000"/>
                  </a:schemeClr>
                </a:solidFill>
                <a:latin typeface="標楷體" panose="03000509000000000000" pitchFamily="65" charset="-120"/>
                <a:ea typeface="標楷體" panose="03000509000000000000" pitchFamily="65" charset="-120"/>
              </a:rPr>
              <a:t>)</a:t>
            </a:r>
          </a:p>
          <a:p>
            <a:pPr marL="457200" indent="-457200">
              <a:buFont typeface="+mj-lt"/>
              <a:buAutoNum type="arabicPeriod"/>
            </a:pP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教師</a:t>
            </a:r>
            <a:r>
              <a:rPr lang="zh-TW" altLang="en-US" sz="2800" dirty="0">
                <a:solidFill>
                  <a:schemeClr val="accent5">
                    <a:lumMod val="75000"/>
                  </a:schemeClr>
                </a:solidFill>
                <a:latin typeface="標楷體" panose="03000509000000000000" pitchFamily="65" charset="-120"/>
                <a:ea typeface="標楷體" panose="03000509000000000000" pitchFamily="65" charset="-120"/>
              </a:rPr>
              <a:t>升</a:t>
            </a: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等提送各級教評會資料檢核表</a:t>
            </a:r>
            <a:r>
              <a:rPr lang="en-US" altLang="zh-TW" sz="2800" dirty="0" smtClean="0">
                <a:solidFill>
                  <a:schemeClr val="accent5">
                    <a:lumMod val="75000"/>
                  </a:schemeClr>
                </a:solidFill>
                <a:latin typeface="標楷體" panose="03000509000000000000" pitchFamily="65" charset="-120"/>
                <a:ea typeface="標楷體" panose="03000509000000000000" pitchFamily="65" charset="-120"/>
              </a:rPr>
              <a:t>(</a:t>
            </a: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含</a:t>
            </a:r>
            <a:r>
              <a:rPr lang="zh-TW" altLang="en-US" sz="2800" u="sng" dirty="0" smtClean="0">
                <a:solidFill>
                  <a:srgbClr val="FF0000"/>
                </a:solidFill>
                <a:latin typeface="標楷體" panose="03000509000000000000" pitchFamily="65" charset="-120"/>
                <a:ea typeface="標楷體" panose="03000509000000000000" pitchFamily="65" charset="-120"/>
              </a:rPr>
              <a:t>升等著作應備要件確認表</a:t>
            </a:r>
            <a:r>
              <a:rPr lang="zh-TW" altLang="en-US" sz="2800" dirty="0" smtClean="0">
                <a:solidFill>
                  <a:schemeClr val="accent5">
                    <a:lumMod val="75000"/>
                  </a:schemeClr>
                </a:solidFill>
                <a:latin typeface="標楷體" panose="03000509000000000000" pitchFamily="65" charset="-120"/>
                <a:ea typeface="標楷體" panose="03000509000000000000" pitchFamily="65" charset="-120"/>
              </a:rPr>
              <a:t>、</a:t>
            </a:r>
            <a:r>
              <a:rPr lang="zh-TW" altLang="zh-TW" sz="2800" u="sng" dirty="0" smtClean="0">
                <a:solidFill>
                  <a:srgbClr val="FF0000"/>
                </a:solidFill>
                <a:latin typeface="標楷體" panose="03000509000000000000" pitchFamily="65" charset="-120"/>
                <a:ea typeface="標楷體" panose="03000509000000000000" pitchFamily="65" charset="-120"/>
              </a:rPr>
              <a:t>教師</a:t>
            </a:r>
            <a:r>
              <a:rPr lang="zh-TW" altLang="zh-TW" sz="2800" u="sng" dirty="0">
                <a:solidFill>
                  <a:srgbClr val="FF0000"/>
                </a:solidFill>
                <a:latin typeface="標楷體" panose="03000509000000000000" pitchFamily="65" charset="-120"/>
                <a:ea typeface="標楷體" panose="03000509000000000000" pitchFamily="65" charset="-120"/>
              </a:rPr>
              <a:t>著作送審規定檢核</a:t>
            </a:r>
            <a:r>
              <a:rPr lang="zh-TW" altLang="zh-TW" sz="2800" u="sng" dirty="0" smtClean="0">
                <a:solidFill>
                  <a:srgbClr val="FF0000"/>
                </a:solidFill>
                <a:latin typeface="標楷體" panose="03000509000000000000" pitchFamily="65" charset="-120"/>
                <a:ea typeface="標楷體" panose="03000509000000000000" pitchFamily="65" charset="-120"/>
              </a:rPr>
              <a:t>表</a:t>
            </a:r>
            <a:r>
              <a:rPr lang="en-US" altLang="zh-TW" sz="2800" dirty="0" smtClean="0">
                <a:solidFill>
                  <a:srgbClr val="FF0000"/>
                </a:solidFill>
                <a:latin typeface="標楷體" panose="03000509000000000000" pitchFamily="65" charset="-120"/>
                <a:ea typeface="標楷體" panose="03000509000000000000" pitchFamily="65" charset="-120"/>
              </a:rPr>
              <a:t>)</a:t>
            </a:r>
            <a:endParaRPr lang="en-US" altLang="zh-TW" sz="2800" dirty="0">
              <a:solidFill>
                <a:srgbClr val="FF0000"/>
              </a:solidFill>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可至人事室網頁「下載專區」</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「教師聘任升等」</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「升等」項下下載使用。</a:t>
            </a:r>
            <a:endParaRPr lang="en-US" altLang="zh-TW" sz="2400" dirty="0" smtClean="0">
              <a:solidFill>
                <a:schemeClr val="accent6">
                  <a:lumMod val="75000"/>
                </a:schemeClr>
              </a:solidFill>
              <a:latin typeface="標楷體" panose="03000509000000000000" pitchFamily="65" charset="-120"/>
              <a:ea typeface="標楷體" panose="03000509000000000000" pitchFamily="65" charset="-120"/>
            </a:endParaRPr>
          </a:p>
          <a:p>
            <a:pPr marL="0" indent="0">
              <a:buNone/>
            </a:pPr>
            <a:endParaRPr lang="en-US" altLang="zh-TW" sz="2800" dirty="0" smtClean="0">
              <a:solidFill>
                <a:schemeClr val="accent2">
                  <a:lumMod val="75000"/>
                </a:schemeClr>
              </a:solidFill>
              <a:latin typeface="標楷體" panose="03000509000000000000" pitchFamily="65" charset="-120"/>
              <a:ea typeface="標楷體" panose="03000509000000000000" pitchFamily="65" charset="-120"/>
            </a:endParaRPr>
          </a:p>
          <a:p>
            <a:pPr marL="0" indent="0">
              <a:buNone/>
            </a:pPr>
            <a:endParaRPr lang="en-US" altLang="zh-TW" dirty="0">
              <a:solidFill>
                <a:schemeClr val="accent2">
                  <a:lumMod val="75000"/>
                </a:schemeClr>
              </a:solidFill>
            </a:endParaRPr>
          </a:p>
          <a:p>
            <a:pPr marL="0" indent="0">
              <a:buNone/>
            </a:pPr>
            <a:endParaRPr lang="en-US" altLang="zh-TW" dirty="0" smtClean="0">
              <a:solidFill>
                <a:schemeClr val="accent2">
                  <a:lumMod val="75000"/>
                </a:schemeClr>
              </a:solidFill>
            </a:endParaRPr>
          </a:p>
          <a:p>
            <a:pPr marL="457200" indent="-457200">
              <a:buFont typeface="+mj-lt"/>
              <a:buAutoNum type="arabicPeriod"/>
            </a:pPr>
            <a:endParaRPr lang="zh-TW" altLang="en-US" dirty="0">
              <a:solidFill>
                <a:schemeClr val="accent2">
                  <a:lumMod val="75000"/>
                </a:schemeClr>
              </a:solidFill>
            </a:endParaRPr>
          </a:p>
        </p:txBody>
      </p:sp>
    </p:spTree>
    <p:extLst>
      <p:ext uri="{BB962C8B-B14F-4D97-AF65-F5344CB8AC3E}">
        <p14:creationId xmlns:p14="http://schemas.microsoft.com/office/powerpoint/2010/main" val="105932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4" y="775037"/>
            <a:ext cx="10364451" cy="1358564"/>
          </a:xfrm>
        </p:spPr>
        <p:txBody>
          <a:bodyPr>
            <a:noAutofit/>
          </a:bodyPr>
          <a:lstStyle/>
          <a:p>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通過門檻</a:t>
            </a:r>
            <a: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t>-</a:t>
            </a:r>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配</a:t>
            </a:r>
            <a:r>
              <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rPr>
              <a:t>分</a:t>
            </a:r>
            <a:r>
              <a:rPr lang="en-US" altLang="zh-TW" sz="4800" dirty="0">
                <a:solidFill>
                  <a:schemeClr val="accent6">
                    <a:lumMod val="75000"/>
                  </a:schemeClr>
                </a:solidFill>
                <a:latin typeface="標楷體" panose="03000509000000000000" pitchFamily="65" charset="-120"/>
                <a:ea typeface="標楷體" panose="03000509000000000000" pitchFamily="65" charset="-120"/>
              </a:rPr>
              <a:t/>
            </a:r>
            <a:br>
              <a:rPr lang="en-US" altLang="zh-TW" sz="4800" dirty="0">
                <a:solidFill>
                  <a:schemeClr val="accent6">
                    <a:lumMod val="75000"/>
                  </a:schemeClr>
                </a:solidFill>
                <a:latin typeface="標楷體" panose="03000509000000000000" pitchFamily="65" charset="-120"/>
                <a:ea typeface="標楷體" panose="03000509000000000000" pitchFamily="65" charset="-120"/>
              </a:rPr>
            </a:br>
            <a:endParaRPr lang="zh-TW" altLang="en-US" sz="4800" dirty="0">
              <a:solidFill>
                <a:schemeClr val="accent6">
                  <a:lumMod val="75000"/>
                </a:schemeClr>
              </a:solidFill>
            </a:endParaRPr>
          </a:p>
        </p:txBody>
      </p:sp>
      <p:sp>
        <p:nvSpPr>
          <p:cNvPr id="3" name="內容版面配置區 2"/>
          <p:cNvSpPr>
            <a:spLocks noGrp="1"/>
          </p:cNvSpPr>
          <p:nvPr>
            <p:ph sz="quarter" idx="13"/>
          </p:nvPr>
        </p:nvSpPr>
        <p:spPr>
          <a:xfrm>
            <a:off x="914399" y="2351882"/>
            <a:ext cx="10363826" cy="3328086"/>
          </a:xfrm>
        </p:spPr>
        <p:txBody>
          <a:bodyPr>
            <a:normAutofit/>
          </a:bodyPr>
          <a:lstStyle/>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新增教學型</a:t>
            </a:r>
            <a:r>
              <a:rPr lang="zh-TW" altLang="en-US" dirty="0">
                <a:latin typeface="標楷體" panose="03000509000000000000" pitchFamily="65" charset="-120"/>
                <a:ea typeface="標楷體" panose="03000509000000000000" pitchFamily="65" charset="-120"/>
              </a:rPr>
              <a:t>升</a:t>
            </a:r>
            <a:r>
              <a:rPr lang="zh-TW" altLang="en-US" dirty="0" smtClean="0">
                <a:latin typeface="標楷體" panose="03000509000000000000" pitchFamily="65" charset="-120"/>
                <a:ea typeface="標楷體" panose="03000509000000000000" pitchFamily="65" charset="-120"/>
              </a:rPr>
              <a:t>等</a:t>
            </a:r>
            <a:r>
              <a:rPr lang="zh-TW" altLang="en-US" dirty="0">
                <a:latin typeface="標楷體" panose="03000509000000000000" pitchFamily="65" charset="-120"/>
                <a:ea typeface="標楷體" panose="03000509000000000000" pitchFamily="65" charset="-120"/>
              </a:rPr>
              <a:t>配分</a:t>
            </a:r>
            <a:r>
              <a:rPr lang="zh-TW" altLang="en-US" dirty="0" smtClean="0">
                <a:latin typeface="標楷體" panose="03000509000000000000" pitchFamily="65" charset="-120"/>
                <a:ea typeface="標楷體" panose="03000509000000000000" pitchFamily="65" charset="-120"/>
              </a:rPr>
              <a:t>比例</a:t>
            </a:r>
            <a:r>
              <a:rPr lang="en-US" altLang="zh-TW" dirty="0" smtClean="0">
                <a:latin typeface="標楷體" panose="03000509000000000000" pitchFamily="65" charset="-120"/>
                <a:ea typeface="標楷體" panose="03000509000000000000" pitchFamily="65" charset="-120"/>
                <a:sym typeface="Wingdings" panose="05000000000000000000" pitchFamily="2" charset="2"/>
              </a:rPr>
              <a:t>(</a:t>
            </a:r>
            <a:r>
              <a:rPr lang="zh-TW" altLang="en-US" dirty="0" smtClean="0">
                <a:latin typeface="標楷體" panose="03000509000000000000" pitchFamily="65" charset="-120"/>
                <a:ea typeface="標楷體" panose="03000509000000000000" pitchFamily="65" charset="-120"/>
                <a:sym typeface="Wingdings" panose="05000000000000000000" pitchFamily="2" charset="2"/>
              </a:rPr>
              <a:t>本校教師升等審查作業要點第</a:t>
            </a:r>
            <a:r>
              <a:rPr lang="en-US" altLang="zh-TW" dirty="0" smtClean="0">
                <a:latin typeface="標楷體" panose="03000509000000000000" pitchFamily="65" charset="-120"/>
                <a:ea typeface="標楷體" panose="03000509000000000000" pitchFamily="65" charset="-120"/>
                <a:sym typeface="Wingdings" panose="05000000000000000000" pitchFamily="2" charset="2"/>
              </a:rPr>
              <a:t>2</a:t>
            </a:r>
            <a:r>
              <a:rPr lang="zh-TW" altLang="en-US" dirty="0" smtClean="0">
                <a:latin typeface="標楷體" panose="03000509000000000000" pitchFamily="65" charset="-120"/>
                <a:ea typeface="標楷體" panose="03000509000000000000" pitchFamily="65" charset="-120"/>
                <a:sym typeface="Wingdings" panose="05000000000000000000" pitchFamily="2" charset="2"/>
              </a:rPr>
              <a:t>點、第</a:t>
            </a:r>
            <a:r>
              <a:rPr lang="en-US" altLang="zh-TW" dirty="0" smtClean="0">
                <a:latin typeface="標楷體" panose="03000509000000000000" pitchFamily="65" charset="-120"/>
                <a:ea typeface="標楷體" panose="03000509000000000000" pitchFamily="65" charset="-120"/>
                <a:sym typeface="Wingdings" panose="05000000000000000000" pitchFamily="2" charset="2"/>
              </a:rPr>
              <a:t>5</a:t>
            </a:r>
            <a:r>
              <a:rPr lang="zh-TW" altLang="en-US" dirty="0" smtClean="0">
                <a:latin typeface="標楷體" panose="03000509000000000000" pitchFamily="65" charset="-120"/>
                <a:ea typeface="標楷體" panose="03000509000000000000" pitchFamily="65" charset="-120"/>
                <a:sym typeface="Wingdings" panose="05000000000000000000" pitchFamily="2" charset="2"/>
              </a:rPr>
              <a:t>點</a:t>
            </a:r>
            <a:r>
              <a:rPr lang="en-US" altLang="zh-TW" dirty="0" smtClean="0">
                <a:latin typeface="標楷體" panose="03000509000000000000" pitchFamily="65" charset="-120"/>
                <a:ea typeface="標楷體" panose="03000509000000000000" pitchFamily="65" charset="-120"/>
                <a:sym typeface="Wingdings" panose="05000000000000000000" pitchFamily="2" charset="2"/>
              </a:rPr>
              <a:t>)</a:t>
            </a:r>
            <a:endParaRPr lang="en-US" altLang="zh-TW" dirty="0" smtClean="0">
              <a:latin typeface="標楷體" panose="03000509000000000000" pitchFamily="65" charset="-120"/>
              <a:ea typeface="標楷體" panose="03000509000000000000" pitchFamily="65" charset="-120"/>
            </a:endParaRPr>
          </a:p>
          <a:p>
            <a:pPr lvl="0"/>
            <a:r>
              <a:rPr lang="zh-TW" altLang="zh-TW" dirty="0">
                <a:latin typeface="標楷體" panose="03000509000000000000" pitchFamily="65" charset="-120"/>
                <a:ea typeface="標楷體" panose="03000509000000000000" pitchFamily="65" charset="-120"/>
              </a:rPr>
              <a:t>系、院教評會應就教師之研究、教學、</a:t>
            </a:r>
            <a:r>
              <a:rPr lang="zh-TW" altLang="zh-TW" dirty="0" smtClean="0">
                <a:latin typeface="標楷體" panose="03000509000000000000" pitchFamily="65" charset="-120"/>
                <a:ea typeface="標楷體" panose="03000509000000000000" pitchFamily="65" charset="-120"/>
              </a:rPr>
              <a:t>服務</a:t>
            </a:r>
            <a:r>
              <a:rPr lang="zh-TW" altLang="en-US" dirty="0" smtClean="0">
                <a:latin typeface="標楷體" panose="03000509000000000000" pitchFamily="65" charset="-120"/>
                <a:ea typeface="標楷體" panose="03000509000000000000" pitchFamily="65" charset="-120"/>
              </a:rPr>
              <a:t>及</a:t>
            </a:r>
            <a:r>
              <a:rPr lang="zh-TW" altLang="zh-TW" dirty="0" smtClean="0">
                <a:latin typeface="標楷體" panose="03000509000000000000" pitchFamily="65" charset="-120"/>
                <a:ea typeface="標楷體" panose="03000509000000000000" pitchFamily="65" charset="-120"/>
              </a:rPr>
              <a:t>輔導</a:t>
            </a:r>
            <a:r>
              <a:rPr lang="zh-TW" altLang="zh-TW" dirty="0">
                <a:latin typeface="標楷體" panose="03000509000000000000" pitchFamily="65" charset="-120"/>
                <a:ea typeface="標楷體" panose="03000509000000000000" pitchFamily="65" charset="-120"/>
              </a:rPr>
              <a:t>三項成效評定分數，各項配分如后，三項合計總分為一</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分，</a:t>
            </a:r>
            <a:r>
              <a:rPr lang="zh-TW" altLang="zh-TW" dirty="0">
                <a:solidFill>
                  <a:srgbClr val="FF0000"/>
                </a:solidFill>
                <a:latin typeface="標楷體" panose="03000509000000000000" pitchFamily="65" charset="-120"/>
                <a:ea typeface="標楷體" panose="03000509000000000000" pitchFamily="65" charset="-120"/>
              </a:rPr>
              <a:t>各項給分細目與標準規定由系、院教評會訂定之</a:t>
            </a:r>
            <a:r>
              <a:rPr lang="zh-TW" altLang="zh-TW" dirty="0">
                <a:latin typeface="標楷體" panose="03000509000000000000" pitchFamily="65" charset="-120"/>
                <a:ea typeface="標楷體" panose="03000509000000000000" pitchFamily="65" charset="-120"/>
              </a:rPr>
              <a:t>。</a:t>
            </a:r>
          </a:p>
          <a:p>
            <a:pPr marL="457200" lvl="0" indent="-457200">
              <a:buFont typeface="+mj-lt"/>
              <a:buAutoNum type="arabicPeriod"/>
            </a:pPr>
            <a:r>
              <a:rPr lang="zh-TW" altLang="zh-TW" dirty="0">
                <a:latin typeface="標楷體" panose="03000509000000000000" pitchFamily="65" charset="-120"/>
                <a:ea typeface="標楷體" panose="03000509000000000000" pitchFamily="65" charset="-120"/>
              </a:rPr>
              <a:t>研究：配分四十分</a:t>
            </a:r>
            <a:r>
              <a:rPr lang="en-US" altLang="zh-TW" dirty="0">
                <a:latin typeface="標楷體" panose="03000509000000000000" pitchFamily="65" charset="-120"/>
                <a:ea typeface="標楷體" panose="03000509000000000000" pitchFamily="65" charset="-120"/>
              </a:rPr>
              <a:t>(</a:t>
            </a:r>
            <a:r>
              <a:rPr lang="zh-TW" altLang="zh-TW" dirty="0">
                <a:solidFill>
                  <a:schemeClr val="accent5">
                    <a:lumMod val="75000"/>
                  </a:schemeClr>
                </a:solidFill>
                <a:latin typeface="標楷體" panose="03000509000000000000" pitchFamily="65" charset="-120"/>
                <a:ea typeface="標楷體" panose="03000509000000000000" pitchFamily="65" charset="-120"/>
              </a:rPr>
              <a:t>教學型升等配分三十分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457200" lvl="0" indent="-457200">
              <a:buFont typeface="+mj-lt"/>
              <a:buAutoNum type="arabicPeriod"/>
            </a:pPr>
            <a:r>
              <a:rPr lang="zh-TW" altLang="zh-TW" dirty="0" smtClean="0">
                <a:latin typeface="標楷體" panose="03000509000000000000" pitchFamily="65" charset="-120"/>
                <a:ea typeface="標楷體" panose="03000509000000000000" pitchFamily="65" charset="-120"/>
              </a:rPr>
              <a:t>教學</a:t>
            </a:r>
            <a:r>
              <a:rPr lang="zh-TW" altLang="zh-TW" dirty="0">
                <a:latin typeface="標楷體" panose="03000509000000000000" pitchFamily="65" charset="-120"/>
                <a:ea typeface="標楷體" panose="03000509000000000000" pitchFamily="65" charset="-120"/>
              </a:rPr>
              <a:t>：配分三十分</a:t>
            </a:r>
            <a:r>
              <a:rPr lang="en-US" altLang="zh-TW" dirty="0">
                <a:latin typeface="標楷體" panose="03000509000000000000" pitchFamily="65" charset="-120"/>
                <a:ea typeface="標楷體" panose="03000509000000000000" pitchFamily="65" charset="-120"/>
              </a:rPr>
              <a:t>(</a:t>
            </a:r>
            <a:r>
              <a:rPr lang="zh-TW" altLang="zh-TW" dirty="0">
                <a:solidFill>
                  <a:schemeClr val="accent5">
                    <a:lumMod val="75000"/>
                  </a:schemeClr>
                </a:solidFill>
                <a:latin typeface="標楷體" panose="03000509000000000000" pitchFamily="65" charset="-120"/>
                <a:ea typeface="標楷體" panose="03000509000000000000" pitchFamily="65" charset="-120"/>
              </a:rPr>
              <a:t>教學型升等配分四十分</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457200" lvl="0" indent="-457200">
              <a:buFont typeface="+mj-lt"/>
              <a:buAutoNum type="arabicPeriod"/>
            </a:pPr>
            <a:r>
              <a:rPr lang="zh-TW" altLang="zh-TW" dirty="0" smtClean="0">
                <a:latin typeface="標楷體" panose="03000509000000000000" pitchFamily="65" charset="-120"/>
                <a:ea typeface="標楷體" panose="03000509000000000000" pitchFamily="65" charset="-120"/>
              </a:rPr>
              <a:t>服務</a:t>
            </a:r>
            <a:r>
              <a:rPr lang="zh-TW" altLang="zh-TW" dirty="0">
                <a:latin typeface="標楷體" panose="03000509000000000000" pitchFamily="65" charset="-120"/>
                <a:ea typeface="標楷體" panose="03000509000000000000" pitchFamily="65" charset="-120"/>
              </a:rPr>
              <a:t>與輔導：配分三十分</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p:txBody>
      </p:sp>
      <p:pic>
        <p:nvPicPr>
          <p:cNvPr id="4" name="內容版面配置區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7894" y="993318"/>
            <a:ext cx="1093202" cy="922001"/>
          </a:xfrm>
          <a:prstGeom prst="rect">
            <a:avLst/>
          </a:prstGeom>
        </p:spPr>
      </p:pic>
    </p:spTree>
    <p:extLst>
      <p:ext uri="{BB962C8B-B14F-4D97-AF65-F5344CB8AC3E}">
        <p14:creationId xmlns:p14="http://schemas.microsoft.com/office/powerpoint/2010/main" val="3513230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通過門檻</a:t>
            </a:r>
            <a: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t>-</a:t>
            </a:r>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消極條件</a:t>
            </a:r>
            <a:endPar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sp>
        <p:nvSpPr>
          <p:cNvPr id="3" name="內容版面配置區 2"/>
          <p:cNvSpPr>
            <a:spLocks noGrp="1"/>
          </p:cNvSpPr>
          <p:nvPr>
            <p:ph sz="quarter" idx="13"/>
          </p:nvPr>
        </p:nvSpPr>
        <p:spPr>
          <a:xfrm>
            <a:off x="1295401" y="2092410"/>
            <a:ext cx="9601196" cy="4765589"/>
          </a:xfrm>
        </p:spPr>
        <p:txBody>
          <a:bodyPr>
            <a:normAutofit fontScale="62500" lnSpcReduction="20000"/>
          </a:bodyPr>
          <a:lstStyle/>
          <a:p>
            <a:pPr lvl="0">
              <a:buFont typeface="Wingdings" panose="05000000000000000000" pitchFamily="2" charset="2"/>
              <a:buChar char="Ø"/>
            </a:pPr>
            <a:r>
              <a:rPr lang="zh-TW" altLang="zh-TW" sz="2500" dirty="0">
                <a:latin typeface="標楷體" panose="03000509000000000000" pitchFamily="65" charset="-120"/>
                <a:ea typeface="標楷體" panose="03000509000000000000" pitchFamily="65" charset="-120"/>
              </a:rPr>
              <a:t>系、院教評</a:t>
            </a:r>
            <a:r>
              <a:rPr lang="zh-TW" altLang="zh-TW" sz="2500" dirty="0" smtClean="0">
                <a:latin typeface="標楷體" panose="03000509000000000000" pitchFamily="65" charset="-120"/>
                <a:ea typeface="標楷體" panose="03000509000000000000" pitchFamily="65" charset="-120"/>
              </a:rPr>
              <a:t>會</a:t>
            </a:r>
            <a:r>
              <a:rPr lang="zh-TW" altLang="en-US" sz="2600" dirty="0">
                <a:latin typeface="標楷體" panose="03000509000000000000" pitchFamily="65" charset="-120"/>
                <a:ea typeface="標楷體" panose="03000509000000000000" pitchFamily="65" charset="-120"/>
              </a:rPr>
              <a:t>教師之研究、教學、服務及輔導三項成效評定分</a:t>
            </a:r>
            <a:r>
              <a:rPr lang="zh-TW" altLang="en-US" sz="2600" dirty="0" smtClean="0">
                <a:latin typeface="標楷體" panose="03000509000000000000" pitchFamily="65" charset="-120"/>
                <a:ea typeface="標楷體" panose="03000509000000000000" pitchFamily="65" charset="-120"/>
              </a:rPr>
              <a:t>數後</a:t>
            </a:r>
            <a:r>
              <a:rPr lang="zh-TW" altLang="zh-TW" sz="2600" dirty="0" smtClean="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有下列情形之一者，該項為不合格（但應敘明具體理由）；</a:t>
            </a:r>
            <a:r>
              <a:rPr lang="zh-TW" altLang="zh-TW" sz="2500" dirty="0">
                <a:solidFill>
                  <a:srgbClr val="FF0000"/>
                </a:solidFill>
                <a:latin typeface="標楷體" panose="03000509000000000000" pitchFamily="65" charset="-120"/>
                <a:ea typeface="標楷體" panose="03000509000000000000" pitchFamily="65" charset="-120"/>
              </a:rPr>
              <a:t>任何一項不合格者不得向校教評會推薦審議</a:t>
            </a:r>
            <a:r>
              <a:rPr lang="zh-TW" altLang="zh-TW" sz="2500" dirty="0">
                <a:latin typeface="標楷體" panose="03000509000000000000" pitchFamily="65" charset="-120"/>
                <a:ea typeface="標楷體" panose="03000509000000000000" pitchFamily="65" charset="-120"/>
              </a:rPr>
              <a:t>：</a:t>
            </a:r>
          </a:p>
          <a:p>
            <a:r>
              <a:rPr lang="zh-TW" altLang="zh-TW" sz="2500" dirty="0">
                <a:latin typeface="標楷體" panose="03000509000000000000" pitchFamily="65" charset="-120"/>
                <a:ea typeface="標楷體" panose="03000509000000000000" pitchFamily="65" charset="-120"/>
              </a:rPr>
              <a:t>（一）</a:t>
            </a:r>
            <a:r>
              <a:rPr lang="zh-TW" altLang="zh-TW" sz="2500" b="1" dirty="0">
                <a:latin typeface="標楷體" panose="03000509000000000000" pitchFamily="65" charset="-120"/>
                <a:ea typeface="標楷體" panose="03000509000000000000" pitchFamily="65" charset="-120"/>
              </a:rPr>
              <a:t>研究</a:t>
            </a:r>
            <a:r>
              <a:rPr lang="zh-TW" altLang="zh-TW" sz="2500" dirty="0">
                <a:latin typeface="標楷體" panose="03000509000000000000" pitchFamily="65" charset="-120"/>
                <a:ea typeface="標楷體" panose="03000509000000000000" pitchFamily="65" charset="-120"/>
              </a:rPr>
              <a:t>：</a:t>
            </a:r>
          </a:p>
          <a:p>
            <a:pPr marL="0" indent="0">
              <a:buNone/>
            </a:pPr>
            <a:r>
              <a:rPr lang="zh-TW" altLang="en-US" sz="2500" dirty="0" smtClean="0">
                <a:latin typeface="標楷體" panose="03000509000000000000" pitchFamily="65" charset="-120"/>
                <a:ea typeface="標楷體" panose="03000509000000000000" pitchFamily="65" charset="-120"/>
              </a:rPr>
              <a:t>     </a:t>
            </a:r>
            <a:r>
              <a:rPr lang="zh-TW" altLang="zh-TW" sz="2500" dirty="0" smtClean="0">
                <a:latin typeface="標楷體" panose="03000509000000000000" pitchFamily="65" charset="-120"/>
                <a:ea typeface="標楷體" panose="03000509000000000000" pitchFamily="65" charset="-120"/>
              </a:rPr>
              <a:t>１</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本項得分未達二十八分者</a:t>
            </a:r>
            <a:r>
              <a:rPr lang="en-US" altLang="zh-TW" sz="2500" dirty="0">
                <a:latin typeface="標楷體" panose="03000509000000000000" pitchFamily="65" charset="-120"/>
                <a:ea typeface="標楷體" panose="03000509000000000000" pitchFamily="65" charset="-120"/>
              </a:rPr>
              <a:t>(</a:t>
            </a:r>
            <a:r>
              <a:rPr lang="zh-TW" altLang="zh-TW" sz="2500" dirty="0">
                <a:solidFill>
                  <a:schemeClr val="accent5">
                    <a:lumMod val="75000"/>
                  </a:schemeClr>
                </a:solidFill>
                <a:latin typeface="標楷體" panose="03000509000000000000" pitchFamily="65" charset="-120"/>
                <a:ea typeface="標楷體" panose="03000509000000000000" pitchFamily="65" charset="-120"/>
              </a:rPr>
              <a:t>教學型升等未達二十一分者</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a:t>
            </a:r>
          </a:p>
          <a:p>
            <a:pPr marL="0" indent="0">
              <a:buNone/>
            </a:pPr>
            <a:r>
              <a:rPr lang="zh-TW" altLang="en-US" sz="2500" dirty="0" smtClean="0">
                <a:latin typeface="標楷體" panose="03000509000000000000" pitchFamily="65" charset="-120"/>
                <a:ea typeface="標楷體" panose="03000509000000000000" pitchFamily="65" charset="-120"/>
              </a:rPr>
              <a:t>     </a:t>
            </a:r>
            <a:r>
              <a:rPr lang="zh-TW" altLang="zh-TW" sz="2500" dirty="0" smtClean="0">
                <a:latin typeface="標楷體" panose="03000509000000000000" pitchFamily="65" charset="-120"/>
                <a:ea typeface="標楷體" panose="03000509000000000000" pitchFamily="65" charset="-120"/>
              </a:rPr>
              <a:t>２</a:t>
            </a:r>
            <a:r>
              <a:rPr lang="en-US" altLang="zh-TW" sz="2500"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專門著作、技術報告、論文、發明、作品、成就證明、研究成果有違反學術倫理之</a:t>
            </a:r>
            <a:r>
              <a:rPr lang="zh-TW" altLang="en-US" sz="2400" dirty="0" smtClean="0">
                <a:latin typeface="標楷體" panose="03000509000000000000" pitchFamily="65" charset="-120"/>
                <a:ea typeface="標楷體" panose="03000509000000000000" pitchFamily="65" charset="-120"/>
              </a:rPr>
              <a:t>嫌經審議確定者。</a:t>
            </a:r>
            <a:endParaRPr lang="en-US" altLang="zh-TW" sz="2400" dirty="0">
              <a:latin typeface="標楷體" panose="03000509000000000000" pitchFamily="65" charset="-120"/>
              <a:ea typeface="標楷體" panose="03000509000000000000" pitchFamily="65" charset="-120"/>
            </a:endParaRPr>
          </a:p>
          <a:p>
            <a:pPr marL="0" indent="0">
              <a:buNone/>
            </a:pPr>
            <a:r>
              <a:rPr lang="zh-TW" altLang="zh-TW" sz="2500" dirty="0" smtClean="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二）</a:t>
            </a:r>
            <a:r>
              <a:rPr lang="zh-TW" altLang="zh-TW" sz="2500" b="1" dirty="0">
                <a:latin typeface="標楷體" panose="03000509000000000000" pitchFamily="65" charset="-120"/>
                <a:ea typeface="標楷體" panose="03000509000000000000" pitchFamily="65" charset="-120"/>
              </a:rPr>
              <a:t>教學</a:t>
            </a:r>
            <a:r>
              <a:rPr lang="zh-TW" altLang="zh-TW" sz="2500" dirty="0">
                <a:latin typeface="標楷體" panose="03000509000000000000" pitchFamily="65" charset="-120"/>
                <a:ea typeface="標楷體" panose="03000509000000000000" pitchFamily="65" charset="-120"/>
              </a:rPr>
              <a:t>：</a:t>
            </a:r>
          </a:p>
          <a:p>
            <a:pPr marL="0" lvl="0" indent="0">
              <a:buNone/>
            </a:pPr>
            <a:r>
              <a:rPr lang="zh-TW" altLang="en-US" sz="2500" dirty="0" smtClean="0">
                <a:latin typeface="標楷體" panose="03000509000000000000" pitchFamily="65" charset="-120"/>
                <a:ea typeface="標楷體" panose="03000509000000000000" pitchFamily="65" charset="-120"/>
              </a:rPr>
              <a:t>     </a:t>
            </a:r>
            <a:r>
              <a:rPr lang="zh-TW" altLang="zh-TW" sz="2500" dirty="0" smtClean="0">
                <a:latin typeface="標楷體" panose="03000509000000000000" pitchFamily="65" charset="-120"/>
                <a:ea typeface="標楷體" panose="03000509000000000000" pitchFamily="65" charset="-120"/>
              </a:rPr>
              <a:t>１</a:t>
            </a:r>
            <a:r>
              <a:rPr lang="en-US" altLang="zh-TW" sz="2500" dirty="0" smtClean="0">
                <a:latin typeface="標楷體" panose="03000509000000000000" pitchFamily="65" charset="-120"/>
                <a:ea typeface="標楷體" panose="03000509000000000000" pitchFamily="65" charset="-120"/>
              </a:rPr>
              <a:t>.</a:t>
            </a:r>
            <a:r>
              <a:rPr lang="zh-TW" altLang="zh-TW" sz="2500" dirty="0" smtClean="0">
                <a:latin typeface="標楷體" panose="03000509000000000000" pitchFamily="65" charset="-120"/>
                <a:ea typeface="標楷體" panose="03000509000000000000" pitchFamily="65" charset="-120"/>
              </a:rPr>
              <a:t>本</a:t>
            </a:r>
            <a:r>
              <a:rPr lang="zh-TW" altLang="zh-TW" sz="2500" dirty="0">
                <a:latin typeface="標楷體" panose="03000509000000000000" pitchFamily="65" charset="-120"/>
                <a:ea typeface="標楷體" panose="03000509000000000000" pitchFamily="65" charset="-120"/>
              </a:rPr>
              <a:t>項得分未達二十一分者</a:t>
            </a:r>
            <a:r>
              <a:rPr lang="en-US" altLang="zh-TW" sz="2500" dirty="0">
                <a:latin typeface="標楷體" panose="03000509000000000000" pitchFamily="65" charset="-120"/>
                <a:ea typeface="標楷體" panose="03000509000000000000" pitchFamily="65" charset="-120"/>
              </a:rPr>
              <a:t>(</a:t>
            </a:r>
            <a:r>
              <a:rPr lang="zh-TW" altLang="zh-TW" sz="2500" dirty="0">
                <a:solidFill>
                  <a:schemeClr val="accent5">
                    <a:lumMod val="75000"/>
                  </a:schemeClr>
                </a:solidFill>
                <a:latin typeface="標楷體" panose="03000509000000000000" pitchFamily="65" charset="-120"/>
                <a:ea typeface="標楷體" panose="03000509000000000000" pitchFamily="65" charset="-120"/>
              </a:rPr>
              <a:t>教學型升等未達二十八分者</a:t>
            </a:r>
            <a:r>
              <a:rPr lang="en-US" altLang="zh-TW" sz="2500" dirty="0">
                <a:latin typeface="標楷體" panose="03000509000000000000" pitchFamily="65" charset="-120"/>
                <a:ea typeface="標楷體" panose="03000509000000000000" pitchFamily="65" charset="-120"/>
              </a:rPr>
              <a:t>)</a:t>
            </a:r>
            <a:r>
              <a:rPr lang="zh-TW" altLang="zh-TW" sz="2500" dirty="0" smtClean="0">
                <a:latin typeface="標楷體" panose="03000509000000000000" pitchFamily="65" charset="-120"/>
                <a:ea typeface="標楷體" panose="03000509000000000000" pitchFamily="65" charset="-120"/>
              </a:rPr>
              <a:t>。</a:t>
            </a:r>
            <a:endParaRPr lang="en-US" altLang="zh-TW" sz="2500" dirty="0" smtClean="0">
              <a:latin typeface="標楷體" panose="03000509000000000000" pitchFamily="65" charset="-120"/>
              <a:ea typeface="標楷體" panose="03000509000000000000" pitchFamily="65" charset="-120"/>
            </a:endParaRPr>
          </a:p>
          <a:p>
            <a:pPr marL="0" lvl="0" indent="0">
              <a:buNone/>
            </a:pPr>
            <a:r>
              <a:rPr lang="zh-TW" altLang="en-US" sz="2500" dirty="0" smtClean="0">
                <a:latin typeface="標楷體" panose="03000509000000000000" pitchFamily="65" charset="-120"/>
                <a:ea typeface="標楷體" panose="03000509000000000000" pitchFamily="65" charset="-120"/>
              </a:rPr>
              <a:t>     </a:t>
            </a:r>
            <a:r>
              <a:rPr lang="zh-TW" altLang="zh-TW" sz="2500" dirty="0" smtClean="0">
                <a:latin typeface="標楷體" panose="03000509000000000000" pitchFamily="65" charset="-120"/>
                <a:ea typeface="標楷體" panose="03000509000000000000" pitchFamily="65" charset="-120"/>
              </a:rPr>
              <a:t>２</a:t>
            </a:r>
            <a:r>
              <a:rPr lang="en-US" altLang="zh-TW" sz="2500" dirty="0" smtClean="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最近五年有未經本校同意在外兼課或兼職事實經本校處分有案者。 </a:t>
            </a:r>
            <a:endParaRPr lang="en-US" altLang="zh-TW" sz="2600" dirty="0">
              <a:latin typeface="標楷體" panose="03000509000000000000" pitchFamily="65" charset="-120"/>
              <a:ea typeface="標楷體" panose="03000509000000000000" pitchFamily="65" charset="-120"/>
            </a:endParaRPr>
          </a:p>
          <a:p>
            <a:pPr marL="0" lvl="0" indent="0">
              <a:buNone/>
            </a:pPr>
            <a:r>
              <a:rPr lang="zh-TW" altLang="zh-TW" sz="2500" dirty="0" smtClean="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三）</a:t>
            </a:r>
            <a:r>
              <a:rPr lang="zh-TW" altLang="zh-TW" sz="2500" b="1" dirty="0" smtClean="0">
                <a:latin typeface="標楷體" panose="03000509000000000000" pitchFamily="65" charset="-120"/>
                <a:ea typeface="標楷體" panose="03000509000000000000" pitchFamily="65" charset="-120"/>
              </a:rPr>
              <a:t>服務</a:t>
            </a:r>
            <a:r>
              <a:rPr lang="zh-TW" altLang="en-US" sz="2500" b="1" dirty="0" smtClean="0">
                <a:latin typeface="標楷體" panose="03000509000000000000" pitchFamily="65" charset="-120"/>
                <a:ea typeface="標楷體" panose="03000509000000000000" pitchFamily="65" charset="-120"/>
              </a:rPr>
              <a:t>及</a:t>
            </a:r>
            <a:r>
              <a:rPr lang="zh-TW" altLang="zh-TW" sz="2500" b="1" dirty="0" smtClean="0">
                <a:latin typeface="標楷體" panose="03000509000000000000" pitchFamily="65" charset="-120"/>
                <a:ea typeface="標楷體" panose="03000509000000000000" pitchFamily="65" charset="-120"/>
              </a:rPr>
              <a:t>輔導</a:t>
            </a:r>
            <a:r>
              <a:rPr lang="zh-TW" altLang="zh-TW" sz="2500" dirty="0">
                <a:latin typeface="標楷體" panose="03000509000000000000" pitchFamily="65" charset="-120"/>
                <a:ea typeface="標楷體" panose="03000509000000000000" pitchFamily="65" charset="-120"/>
              </a:rPr>
              <a:t>：</a:t>
            </a:r>
          </a:p>
          <a:p>
            <a:pPr marL="0" indent="0">
              <a:buNone/>
            </a:pPr>
            <a:r>
              <a:rPr lang="zh-TW" altLang="en-US" sz="2500" dirty="0" smtClean="0">
                <a:latin typeface="標楷體" panose="03000509000000000000" pitchFamily="65" charset="-120"/>
                <a:ea typeface="標楷體" panose="03000509000000000000" pitchFamily="65" charset="-120"/>
              </a:rPr>
              <a:t>     </a:t>
            </a:r>
            <a:r>
              <a:rPr lang="zh-TW" altLang="zh-TW" sz="2500" dirty="0" smtClean="0">
                <a:latin typeface="標楷體" panose="03000509000000000000" pitchFamily="65" charset="-120"/>
                <a:ea typeface="標楷體" panose="03000509000000000000" pitchFamily="65" charset="-120"/>
              </a:rPr>
              <a:t>１</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本項得分未達二十一分者。</a:t>
            </a:r>
          </a:p>
          <a:p>
            <a:pPr marL="0" indent="0">
              <a:buNone/>
            </a:pPr>
            <a:r>
              <a:rPr lang="zh-TW" altLang="en-US" sz="2500" dirty="0" smtClean="0">
                <a:latin typeface="標楷體" panose="03000509000000000000" pitchFamily="65" charset="-120"/>
                <a:ea typeface="標楷體" panose="03000509000000000000" pitchFamily="65" charset="-120"/>
              </a:rPr>
              <a:t>     </a:t>
            </a:r>
            <a:r>
              <a:rPr lang="zh-TW" altLang="zh-TW" sz="2500" dirty="0" smtClean="0">
                <a:latin typeface="標楷體" panose="03000509000000000000" pitchFamily="65" charset="-120"/>
                <a:ea typeface="標楷體" panose="03000509000000000000" pitchFamily="65" charset="-120"/>
              </a:rPr>
              <a:t>２</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最近五年有違反教育法令、本校規章之重大事實以及其他違法行為有損師道、校譽經處分有案者。</a:t>
            </a:r>
          </a:p>
          <a:p>
            <a:r>
              <a:rPr lang="zh-TW" altLang="zh-TW" sz="2500" dirty="0">
                <a:latin typeface="標楷體" panose="03000509000000000000" pitchFamily="65" charset="-120"/>
                <a:ea typeface="標楷體" panose="03000509000000000000" pitchFamily="65" charset="-120"/>
              </a:rPr>
              <a:t>（四）總分未達七十分者。</a:t>
            </a:r>
          </a:p>
          <a:p>
            <a:endParaRPr lang="zh-TW" altLang="en-US" dirty="0"/>
          </a:p>
        </p:txBody>
      </p:sp>
    </p:spTree>
    <p:extLst>
      <p:ext uri="{BB962C8B-B14F-4D97-AF65-F5344CB8AC3E}">
        <p14:creationId xmlns:p14="http://schemas.microsoft.com/office/powerpoint/2010/main" val="4055256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4" y="585566"/>
            <a:ext cx="10364451" cy="1596177"/>
          </a:xfrm>
        </p:spPr>
        <p:txBody>
          <a:bodyPr>
            <a:normAutofit/>
          </a:bodyPr>
          <a:lstStyle/>
          <a:p>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通過門檻</a:t>
            </a:r>
            <a: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t>-</a:t>
            </a:r>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外審</a:t>
            </a:r>
            <a:endPar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sp>
        <p:nvSpPr>
          <p:cNvPr id="3" name="內容版面配置區 2"/>
          <p:cNvSpPr>
            <a:spLocks noGrp="1"/>
          </p:cNvSpPr>
          <p:nvPr>
            <p:ph sz="quarter" idx="13"/>
          </p:nvPr>
        </p:nvSpPr>
        <p:spPr>
          <a:xfrm>
            <a:off x="913774" y="1899183"/>
            <a:ext cx="10363826" cy="4651546"/>
          </a:xfrm>
        </p:spPr>
        <p:txBody>
          <a:bodyPr>
            <a:normAutofit/>
          </a:bodyPr>
          <a:lstStyle/>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外審通過標準</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sym typeface="Wingdings" panose="05000000000000000000" pitchFamily="2" charset="2"/>
              </a:rPr>
              <a:t>本校教師升等審查作業要點</a:t>
            </a:r>
            <a:r>
              <a:rPr lang="zh-TW" altLang="en-US" dirty="0" smtClean="0">
                <a:latin typeface="標楷體" panose="03000509000000000000" pitchFamily="65" charset="-120"/>
                <a:ea typeface="標楷體" panose="03000509000000000000" pitchFamily="65" charset="-120"/>
              </a:rPr>
              <a:t>第</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點</a:t>
            </a:r>
            <a:r>
              <a:rPr lang="en-US" altLang="zh-TW" dirty="0" smtClean="0">
                <a:latin typeface="標楷體" panose="03000509000000000000" pitchFamily="65" charset="-120"/>
                <a:ea typeface="標楷體" panose="03000509000000000000" pitchFamily="65" charset="-120"/>
              </a:rPr>
              <a:t>)</a:t>
            </a:r>
          </a:p>
          <a:p>
            <a:pPr marL="180975" indent="0">
              <a:buNone/>
            </a:pPr>
            <a:r>
              <a:rPr lang="zh-TW" altLang="zh-TW" dirty="0" smtClean="0">
                <a:latin typeface="標楷體" panose="03000509000000000000" pitchFamily="65" charset="-120"/>
                <a:ea typeface="標楷體" panose="03000509000000000000" pitchFamily="65" charset="-120"/>
              </a:rPr>
              <a:t>學院</a:t>
            </a:r>
            <a:r>
              <a:rPr lang="zh-TW" altLang="zh-TW" dirty="0">
                <a:latin typeface="標楷體" panose="03000509000000000000" pitchFamily="65" charset="-120"/>
                <a:ea typeface="標楷體" panose="03000509000000000000" pitchFamily="65" charset="-120"/>
              </a:rPr>
              <a:t>及教務處於辦理教師著作外審作業時，應將專門著作、技術報告、體育成就證明一次送</a:t>
            </a:r>
            <a:r>
              <a:rPr lang="zh-TW" altLang="zh-TW" b="1" u="sng" dirty="0">
                <a:solidFill>
                  <a:srgbClr val="FF0000"/>
                </a:solidFill>
                <a:latin typeface="標楷體" panose="03000509000000000000" pitchFamily="65" charset="-120"/>
                <a:ea typeface="標楷體" panose="03000509000000000000" pitchFamily="65" charset="-120"/>
              </a:rPr>
              <a:t>三位</a:t>
            </a:r>
            <a:r>
              <a:rPr lang="zh-TW" altLang="zh-TW" dirty="0">
                <a:latin typeface="標楷體" panose="03000509000000000000" pitchFamily="65" charset="-120"/>
                <a:ea typeface="標楷體" panose="03000509000000000000" pitchFamily="65" charset="-120"/>
              </a:rPr>
              <a:t>審查人審查，其中至少需有</a:t>
            </a:r>
            <a:r>
              <a:rPr lang="zh-TW" altLang="zh-TW" dirty="0">
                <a:solidFill>
                  <a:srgbClr val="FF0000"/>
                </a:solidFill>
                <a:latin typeface="標楷體" panose="03000509000000000000" pitchFamily="65" charset="-120"/>
                <a:ea typeface="標楷體" panose="03000509000000000000" pitchFamily="65" charset="-120"/>
              </a:rPr>
              <a:t>二人</a:t>
            </a:r>
            <a:r>
              <a:rPr lang="zh-TW" altLang="zh-TW" dirty="0">
                <a:latin typeface="標楷體" panose="03000509000000000000" pitchFamily="65" charset="-120"/>
                <a:ea typeface="標楷體" panose="03000509000000000000" pitchFamily="65" charset="-120"/>
              </a:rPr>
              <a:t>評定分數達</a:t>
            </a:r>
            <a:r>
              <a:rPr lang="zh-TW" altLang="zh-TW" dirty="0">
                <a:solidFill>
                  <a:srgbClr val="FF0000"/>
                </a:solidFill>
                <a:latin typeface="標楷體" panose="03000509000000000000" pitchFamily="65" charset="-120"/>
                <a:ea typeface="標楷體" panose="03000509000000000000" pitchFamily="65" charset="-120"/>
              </a:rPr>
              <a:t>七十分以上</a:t>
            </a:r>
            <a:r>
              <a:rPr lang="zh-TW" altLang="zh-TW" dirty="0" smtClean="0">
                <a:latin typeface="標楷體" panose="03000509000000000000" pitchFamily="65" charset="-120"/>
                <a:ea typeface="標楷體" panose="03000509000000000000" pitchFamily="65" charset="-120"/>
              </a:rPr>
              <a:t>，</a:t>
            </a:r>
            <a:r>
              <a:rPr lang="zh-TW" altLang="zh-TW" b="1" u="sng" dirty="0" smtClean="0">
                <a:solidFill>
                  <a:srgbClr val="FF0000"/>
                </a:solidFill>
                <a:latin typeface="標楷體" panose="03000509000000000000" pitchFamily="65" charset="-120"/>
                <a:ea typeface="標楷體" panose="03000509000000000000" pitchFamily="65" charset="-120"/>
              </a:rPr>
              <a:t>且</a:t>
            </a:r>
            <a:r>
              <a:rPr lang="zh-TW" altLang="zh-TW" dirty="0">
                <a:latin typeface="標楷體" panose="03000509000000000000" pitchFamily="65" charset="-120"/>
                <a:ea typeface="標楷體" panose="03000509000000000000" pitchFamily="65" charset="-120"/>
              </a:rPr>
              <a:t>審查人評分</a:t>
            </a:r>
            <a:r>
              <a:rPr lang="zh-TW" altLang="zh-TW" dirty="0">
                <a:solidFill>
                  <a:srgbClr val="FF0000"/>
                </a:solidFill>
                <a:latin typeface="標楷體" panose="03000509000000000000" pitchFamily="65" charset="-120"/>
                <a:ea typeface="標楷體" panose="03000509000000000000" pitchFamily="65" charset="-120"/>
              </a:rPr>
              <a:t>總平均</a:t>
            </a:r>
            <a:r>
              <a:rPr lang="zh-TW" altLang="zh-TW" dirty="0">
                <a:latin typeface="標楷體" panose="03000509000000000000" pitchFamily="65" charset="-120"/>
                <a:ea typeface="標楷體" panose="03000509000000000000" pitchFamily="65" charset="-120"/>
              </a:rPr>
              <a:t>亦達</a:t>
            </a:r>
            <a:r>
              <a:rPr lang="zh-TW" altLang="zh-TW" dirty="0">
                <a:solidFill>
                  <a:srgbClr val="FF0000"/>
                </a:solidFill>
                <a:latin typeface="標楷體" panose="03000509000000000000" pitchFamily="65" charset="-120"/>
                <a:ea typeface="標楷體" panose="03000509000000000000" pitchFamily="65" charset="-120"/>
              </a:rPr>
              <a:t>七十分以上</a:t>
            </a:r>
            <a:r>
              <a:rPr lang="zh-TW" altLang="zh-TW" dirty="0">
                <a:latin typeface="標楷體" panose="03000509000000000000" pitchFamily="65" charset="-120"/>
                <a:ea typeface="標楷體" panose="03000509000000000000" pitchFamily="65" charset="-120"/>
              </a:rPr>
              <a:t>者為符合推薦標準。</a:t>
            </a:r>
          </a:p>
          <a:p>
            <a:pPr>
              <a:buFont typeface="Wingdings" panose="05000000000000000000" pitchFamily="2" charset="2"/>
              <a:buChar char="Ø"/>
            </a:pPr>
            <a:r>
              <a:rPr lang="zh-TW" altLang="zh-TW" dirty="0" smtClean="0">
                <a:solidFill>
                  <a:srgbClr val="FF0000"/>
                </a:solidFill>
                <a:latin typeface="標楷體" panose="03000509000000000000" pitchFamily="65" charset="-120"/>
                <a:ea typeface="標楷體" panose="03000509000000000000" pitchFamily="65" charset="-120"/>
              </a:rPr>
              <a:t>升</a:t>
            </a:r>
            <a:r>
              <a:rPr lang="zh-TW" altLang="zh-TW" dirty="0">
                <a:solidFill>
                  <a:srgbClr val="FF0000"/>
                </a:solidFill>
                <a:latin typeface="標楷體" panose="03000509000000000000" pitchFamily="65" charset="-120"/>
                <a:ea typeface="標楷體" panose="03000509000000000000" pitchFamily="65" charset="-120"/>
              </a:rPr>
              <a:t>等評審</a:t>
            </a:r>
            <a:r>
              <a:rPr lang="zh-TW" altLang="zh-TW" dirty="0" smtClean="0">
                <a:solidFill>
                  <a:srgbClr val="FF0000"/>
                </a:solidFill>
                <a:latin typeface="標楷體" panose="03000509000000000000" pitchFamily="65" charset="-120"/>
                <a:ea typeface="標楷體" panose="03000509000000000000" pitchFamily="65" charset="-120"/>
              </a:rPr>
              <a:t>結果</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各級教評會審議結果</a:t>
            </a:r>
            <a:r>
              <a:rPr lang="en-US" altLang="zh-TW" dirty="0" smtClean="0">
                <a:latin typeface="標楷體" panose="03000509000000000000" pitchFamily="65" charset="-120"/>
                <a:ea typeface="標楷體" panose="03000509000000000000" pitchFamily="65" charset="-120"/>
              </a:rPr>
              <a:t>)</a:t>
            </a:r>
            <a:r>
              <a:rPr lang="zh-TW" altLang="zh-TW" dirty="0" smtClean="0">
                <a:solidFill>
                  <a:srgbClr val="FF0000"/>
                </a:solidFill>
                <a:latin typeface="標楷體" panose="03000509000000000000" pitchFamily="65" charset="-120"/>
                <a:ea typeface="標楷體" panose="03000509000000000000" pitchFamily="65" charset="-120"/>
              </a:rPr>
              <a:t>應</a:t>
            </a:r>
            <a:r>
              <a:rPr lang="zh-TW" altLang="en-US" dirty="0" smtClean="0">
                <a:solidFill>
                  <a:srgbClr val="FF0000"/>
                </a:solidFill>
                <a:latin typeface="標楷體" panose="03000509000000000000" pitchFamily="65" charset="-120"/>
                <a:ea typeface="標楷體" panose="03000509000000000000" pitchFamily="65" charset="-120"/>
              </a:rPr>
              <a:t>以校函方式</a:t>
            </a:r>
            <a:r>
              <a:rPr lang="en-US" altLang="zh-TW" dirty="0" smtClean="0">
                <a:solidFill>
                  <a:schemeClr val="accent1">
                    <a:lumMod val="75000"/>
                  </a:schemeClr>
                </a:solidFill>
                <a:latin typeface="標楷體" panose="03000509000000000000" pitchFamily="65" charset="-120"/>
                <a:ea typeface="標楷體" panose="03000509000000000000" pitchFamily="65" charset="-120"/>
              </a:rPr>
              <a:t>(</a:t>
            </a:r>
            <a:r>
              <a:rPr lang="zh-TW" altLang="en-US" dirty="0" smtClean="0">
                <a:solidFill>
                  <a:schemeClr val="accent1">
                    <a:lumMod val="75000"/>
                  </a:schemeClr>
                </a:solidFill>
                <a:latin typeface="標楷體" panose="03000509000000000000" pitchFamily="65" charset="-120"/>
                <a:ea typeface="標楷體" panose="03000509000000000000" pitchFamily="65" charset="-120"/>
              </a:rPr>
              <a:t>升等未通過者應以密件方式處理</a:t>
            </a:r>
            <a:r>
              <a:rPr lang="en-US" altLang="zh-TW" dirty="0" smtClean="0">
                <a:solidFill>
                  <a:schemeClr val="accent1">
                    <a:lumMod val="75000"/>
                  </a:schemeClr>
                </a:solidFill>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轉知</a:t>
            </a:r>
            <a:r>
              <a:rPr lang="zh-TW" altLang="en-US" dirty="0" smtClean="0">
                <a:latin typeface="標楷體" panose="03000509000000000000" pitchFamily="65" charset="-120"/>
                <a:ea typeface="標楷體" panose="03000509000000000000" pitchFamily="65" charset="-120"/>
              </a:rPr>
              <a:t>申請人所屬</a:t>
            </a:r>
            <a:r>
              <a:rPr lang="zh-TW" altLang="zh-TW" dirty="0" smtClean="0">
                <a:latin typeface="標楷體" panose="03000509000000000000" pitchFamily="65" charset="-120"/>
                <a:ea typeface="標楷體" panose="03000509000000000000" pitchFamily="65" charset="-120"/>
              </a:rPr>
              <a:t>系</a:t>
            </a:r>
            <a:r>
              <a:rPr lang="zh-TW" altLang="zh-TW" dirty="0">
                <a:latin typeface="標楷體" panose="03000509000000000000" pitchFamily="65" charset="-120"/>
                <a:ea typeface="標楷體" panose="03000509000000000000" pitchFamily="65" charset="-120"/>
              </a:rPr>
              <a:t>、院</a:t>
            </a:r>
            <a:r>
              <a:rPr lang="zh-TW" altLang="zh-TW" dirty="0" smtClean="0">
                <a:latin typeface="標楷體" panose="03000509000000000000" pitchFamily="65" charset="-120"/>
                <a:ea typeface="標楷體" panose="03000509000000000000" pitchFamily="65" charset="-120"/>
              </a:rPr>
              <a:t>及當事人</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應敘明救濟方式</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smtClean="0">
                <a:latin typeface="王漢宗顏楷體繁" panose="02000500000000000000" pitchFamily="2" charset="-120"/>
                <a:ea typeface="王漢宗顏楷體繁" panose="02000500000000000000" pitchFamily="2" charset="-120"/>
              </a:rPr>
              <a:t>學校</a:t>
            </a:r>
            <a:r>
              <a:rPr lang="zh-TW" altLang="en-US" dirty="0">
                <a:latin typeface="王漢宗顏楷體繁" panose="02000500000000000000" pitchFamily="2" charset="-120"/>
                <a:ea typeface="王漢宗顏楷體繁" panose="02000500000000000000" pitchFamily="2" charset="-120"/>
              </a:rPr>
              <a:t>與教育部</a:t>
            </a:r>
            <a:r>
              <a:rPr lang="zh-TW" altLang="en-US" dirty="0">
                <a:solidFill>
                  <a:schemeClr val="accent6">
                    <a:lumMod val="75000"/>
                  </a:schemeClr>
                </a:solidFill>
                <a:latin typeface="王漢宗顏楷體繁" panose="02000500000000000000" pitchFamily="2" charset="-120"/>
                <a:ea typeface="王漢宗顏楷體繁" panose="02000500000000000000" pitchFamily="2" charset="-120"/>
              </a:rPr>
              <a:t>評審過程</a:t>
            </a:r>
            <a:r>
              <a:rPr lang="zh-TW" altLang="en-US" dirty="0">
                <a:latin typeface="王漢宗顏楷體繁" panose="02000500000000000000" pitchFamily="2" charset="-120"/>
                <a:ea typeface="王漢宗顏楷體繁" panose="02000500000000000000" pitchFamily="2" charset="-120"/>
              </a:rPr>
              <a:t>、</a:t>
            </a:r>
            <a:r>
              <a:rPr lang="zh-TW" altLang="en-US" dirty="0">
                <a:solidFill>
                  <a:schemeClr val="accent6">
                    <a:lumMod val="75000"/>
                  </a:schemeClr>
                </a:solidFill>
                <a:latin typeface="王漢宗顏楷體繁" panose="02000500000000000000" pitchFamily="2" charset="-120"/>
                <a:ea typeface="王漢宗顏楷體繁" panose="02000500000000000000" pitchFamily="2" charset="-120"/>
              </a:rPr>
              <a:t>審查人</a:t>
            </a:r>
            <a:r>
              <a:rPr lang="zh-TW" altLang="en-US" dirty="0">
                <a:latin typeface="王漢宗顏楷體繁" panose="02000500000000000000" pitchFamily="2" charset="-120"/>
                <a:ea typeface="王漢宗顏楷體繁" panose="02000500000000000000" pitchFamily="2" charset="-120"/>
              </a:rPr>
              <a:t>及</a:t>
            </a:r>
            <a:r>
              <a:rPr lang="zh-TW" altLang="en-US" dirty="0">
                <a:solidFill>
                  <a:schemeClr val="accent6">
                    <a:lumMod val="75000"/>
                  </a:schemeClr>
                </a:solidFill>
                <a:latin typeface="王漢宗顏楷體繁" panose="02000500000000000000" pitchFamily="2" charset="-120"/>
                <a:ea typeface="王漢宗顏楷體繁" panose="02000500000000000000" pitchFamily="2" charset="-120"/>
              </a:rPr>
              <a:t>評審意見</a:t>
            </a:r>
            <a:r>
              <a:rPr lang="zh-TW" altLang="en-US" dirty="0">
                <a:latin typeface="王漢宗顏楷體繁" panose="02000500000000000000" pitchFamily="2" charset="-120"/>
                <a:ea typeface="王漢宗顏楷體繁" panose="02000500000000000000" pitchFamily="2" charset="-120"/>
              </a:rPr>
              <a:t>等相關資料，</a:t>
            </a:r>
            <a:r>
              <a:rPr lang="zh-TW" altLang="en-US" dirty="0">
                <a:solidFill>
                  <a:srgbClr val="FF0000"/>
                </a:solidFill>
                <a:latin typeface="王漢宗顏楷體繁" panose="02000500000000000000" pitchFamily="2" charset="-120"/>
                <a:ea typeface="王漢宗顏楷體繁" panose="02000500000000000000" pitchFamily="2" charset="-120"/>
              </a:rPr>
              <a:t>應予保密</a:t>
            </a:r>
            <a:r>
              <a:rPr lang="zh-TW" altLang="en-US" dirty="0">
                <a:latin typeface="王漢宗顏楷體繁" panose="02000500000000000000" pitchFamily="2" charset="-120"/>
                <a:ea typeface="王漢宗顏楷體繁" panose="02000500000000000000" pitchFamily="2" charset="-120"/>
              </a:rPr>
              <a:t>，以維持評審之公正性</a:t>
            </a:r>
            <a:r>
              <a:rPr lang="zh-TW" altLang="en-US" dirty="0" smtClean="0">
                <a:latin typeface="王漢宗顏楷體繁" panose="02000500000000000000" pitchFamily="2" charset="-120"/>
                <a:ea typeface="王漢宗顏楷體繁" panose="02000500000000000000" pitchFamily="2" charset="-120"/>
              </a:rPr>
              <a:t>。</a:t>
            </a:r>
            <a:r>
              <a:rPr lang="zh-TW" altLang="en-US" dirty="0">
                <a:latin typeface="王漢宗顏楷體繁" panose="02000500000000000000" pitchFamily="2" charset="-120"/>
                <a:ea typeface="王漢宗顏楷體繁" panose="02000500000000000000" pitchFamily="2" charset="-120"/>
              </a:rPr>
              <a:t>但下列情形之一者，不在此限：</a:t>
            </a:r>
            <a:endParaRPr lang="en-US" altLang="zh-TW" dirty="0">
              <a:latin typeface="王漢宗顏楷體繁" panose="02000500000000000000" pitchFamily="2" charset="-120"/>
              <a:ea typeface="王漢宗顏楷體繁" panose="02000500000000000000" pitchFamily="2" charset="-120"/>
            </a:endParaRPr>
          </a:p>
          <a:p>
            <a:pPr marL="457200" indent="-457200">
              <a:buFont typeface="+mj-ea"/>
              <a:buAutoNum type="ea1ChtPeriod"/>
            </a:pPr>
            <a:r>
              <a:rPr lang="zh-TW" altLang="en-US" dirty="0">
                <a:latin typeface="王漢宗顏楷體繁" panose="02000500000000000000" pitchFamily="2" charset="-120"/>
                <a:ea typeface="王漢宗顏楷體繁" panose="02000500000000000000" pitchFamily="2" charset="-120"/>
              </a:rPr>
              <a:t>將評審過程及評審意見，提供教師</a:t>
            </a:r>
            <a:r>
              <a:rPr lang="zh-TW" altLang="en-US" dirty="0">
                <a:solidFill>
                  <a:schemeClr val="accent6">
                    <a:lumMod val="75000"/>
                  </a:schemeClr>
                </a:solidFill>
                <a:latin typeface="王漢宗顏楷體繁" panose="02000500000000000000" pitchFamily="2" charset="-120"/>
                <a:ea typeface="王漢宗顏楷體繁" panose="02000500000000000000" pitchFamily="2" charset="-120"/>
              </a:rPr>
              <a:t>申訴</a:t>
            </a:r>
            <a:r>
              <a:rPr lang="zh-TW" altLang="en-US" dirty="0">
                <a:latin typeface="王漢宗顏楷體繁" panose="02000500000000000000" pitchFamily="2" charset="-120"/>
                <a:ea typeface="王漢宗顏楷體繁" panose="02000500000000000000" pitchFamily="2" charset="-120"/>
              </a:rPr>
              <a:t>受理機關及其他</a:t>
            </a:r>
            <a:r>
              <a:rPr lang="zh-TW" altLang="en-US" dirty="0">
                <a:solidFill>
                  <a:schemeClr val="accent6">
                    <a:lumMod val="75000"/>
                  </a:schemeClr>
                </a:solidFill>
                <a:latin typeface="王漢宗顏楷體繁" panose="02000500000000000000" pitchFamily="2" charset="-120"/>
                <a:ea typeface="王漢宗顏楷體繁" panose="02000500000000000000" pitchFamily="2" charset="-120"/>
              </a:rPr>
              <a:t>救濟</a:t>
            </a:r>
            <a:r>
              <a:rPr lang="zh-TW" altLang="en-US" dirty="0">
                <a:latin typeface="王漢宗顏楷體繁" panose="02000500000000000000" pitchFamily="2" charset="-120"/>
                <a:ea typeface="王漢宗顏楷體繁" panose="02000500000000000000" pitchFamily="2" charset="-120"/>
              </a:rPr>
              <a:t>機關</a:t>
            </a:r>
            <a:r>
              <a:rPr lang="zh-TW" altLang="en-US" dirty="0" smtClean="0">
                <a:latin typeface="王漢宗顏楷體繁" panose="02000500000000000000" pitchFamily="2" charset="-120"/>
                <a:ea typeface="王漢宗顏楷體繁" panose="02000500000000000000" pitchFamily="2" charset="-120"/>
              </a:rPr>
              <a:t>。</a:t>
            </a:r>
            <a:endParaRPr lang="en-US" altLang="zh-TW" dirty="0" smtClean="0">
              <a:latin typeface="王漢宗顏楷體繁" panose="02000500000000000000" pitchFamily="2" charset="-120"/>
              <a:ea typeface="王漢宗顏楷體繁" panose="02000500000000000000" pitchFamily="2" charset="-120"/>
            </a:endParaRPr>
          </a:p>
          <a:p>
            <a:pPr marL="457200" indent="-457200">
              <a:buFont typeface="+mj-ea"/>
              <a:buAutoNum type="ea1ChtPeriod"/>
            </a:pPr>
            <a:r>
              <a:rPr lang="zh-TW" altLang="en-US" dirty="0" smtClean="0">
                <a:latin typeface="王漢宗顏楷體繁" panose="02000500000000000000" pitchFamily="2" charset="-120"/>
                <a:ea typeface="王漢宗顏楷體繁" panose="02000500000000000000" pitchFamily="2" charset="-120"/>
              </a:rPr>
              <a:t>將</a:t>
            </a:r>
            <a:r>
              <a:rPr lang="zh-TW" altLang="en-US" dirty="0">
                <a:latin typeface="王漢宗顏楷體繁" panose="02000500000000000000" pitchFamily="2" charset="-120"/>
                <a:ea typeface="王漢宗顏楷體繁" panose="02000500000000000000" pitchFamily="2" charset="-120"/>
              </a:rPr>
              <a:t>評定為</a:t>
            </a:r>
            <a:r>
              <a:rPr lang="zh-TW" altLang="en-US" dirty="0">
                <a:solidFill>
                  <a:schemeClr val="accent6">
                    <a:lumMod val="75000"/>
                  </a:schemeClr>
                </a:solidFill>
                <a:latin typeface="王漢宗顏楷體繁" panose="02000500000000000000" pitchFamily="2" charset="-120"/>
                <a:ea typeface="王漢宗顏楷體繁" panose="02000500000000000000" pitchFamily="2" charset="-120"/>
              </a:rPr>
              <a:t>不及格</a:t>
            </a:r>
            <a:r>
              <a:rPr lang="zh-TW" altLang="en-US" dirty="0">
                <a:latin typeface="王漢宗顏楷體繁" panose="02000500000000000000" pitchFamily="2" charset="-120"/>
                <a:ea typeface="王漢宗顏楷體繁" panose="02000500000000000000" pitchFamily="2" charset="-120"/>
              </a:rPr>
              <a:t>之評審意見，提供予送審人。    </a:t>
            </a:r>
            <a:r>
              <a:rPr lang="en-US" altLang="zh-TW" sz="1200" u="sng" dirty="0">
                <a:solidFill>
                  <a:srgbClr val="0070C0"/>
                </a:solidFill>
                <a:latin typeface="王漢宗顏楷體繁" panose="02000500000000000000" pitchFamily="2" charset="-120"/>
                <a:ea typeface="王漢宗顏楷體繁" panose="02000500000000000000" pitchFamily="2" charset="-120"/>
              </a:rPr>
              <a:t>(</a:t>
            </a:r>
            <a:r>
              <a:rPr lang="zh-TW" altLang="en-US" sz="1200" u="sng" dirty="0">
                <a:solidFill>
                  <a:srgbClr val="0070C0"/>
                </a:solidFill>
                <a:latin typeface="王漢宗顏楷體繁" panose="02000500000000000000" pitchFamily="2" charset="-120"/>
                <a:ea typeface="王漢宗顏楷體繁" panose="02000500000000000000" pitchFamily="2" charset="-120"/>
              </a:rPr>
              <a:t>專科以上學校教師資格審定辦法第三十九條</a:t>
            </a:r>
            <a:r>
              <a:rPr lang="en-US" altLang="zh-TW" sz="1200" u="sng" dirty="0">
                <a:solidFill>
                  <a:srgbClr val="0070C0"/>
                </a:solidFill>
                <a:latin typeface="王漢宗顏楷體繁" panose="02000500000000000000" pitchFamily="2" charset="-120"/>
                <a:ea typeface="王漢宗顏楷體繁" panose="02000500000000000000" pitchFamily="2" charset="-120"/>
              </a:rPr>
              <a:t>)</a:t>
            </a:r>
            <a:endParaRPr lang="zh-TW" altLang="en-US" sz="1200" dirty="0">
              <a:latin typeface="王漢宗顏楷體繁" panose="02000500000000000000" pitchFamily="2" charset="-120"/>
              <a:ea typeface="王漢宗顏楷體繁" panose="02000500000000000000" pitchFamily="2" charset="-120"/>
            </a:endParaRPr>
          </a:p>
          <a:p>
            <a:endParaRPr lang="en-US" altLang="zh-TW" dirty="0" smtClean="0">
              <a:latin typeface="標楷體" panose="03000509000000000000" pitchFamily="65" charset="-120"/>
              <a:ea typeface="標楷體" panose="03000509000000000000" pitchFamily="65" charset="-120"/>
            </a:endParaRPr>
          </a:p>
          <a:p>
            <a:pPr>
              <a:buFont typeface="Arial" panose="020B0604020202020204" pitchFamily="34" charset="0"/>
              <a:buChar char="•"/>
            </a:pPr>
            <a:endParaRPr lang="zh-TW" altLang="zh-TW" dirty="0">
              <a:latin typeface="標楷體" panose="03000509000000000000" pitchFamily="65" charset="-120"/>
              <a:ea typeface="標楷體" panose="03000509000000000000" pitchFamily="65" charset="-120"/>
            </a:endParaRPr>
          </a:p>
          <a:p>
            <a:pPr>
              <a:buFont typeface="Arial" panose="020B0604020202020204" pitchFamily="34" charset="0"/>
              <a:buChar char="•"/>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5634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校外專家學者審查機制</a:t>
            </a:r>
            <a:endPar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sp>
        <p:nvSpPr>
          <p:cNvPr id="3" name="內容版面配置區 2"/>
          <p:cNvSpPr>
            <a:spLocks noGrp="1"/>
          </p:cNvSpPr>
          <p:nvPr>
            <p:ph sz="quarter" idx="13"/>
          </p:nvPr>
        </p:nvSpPr>
        <p:spPr>
          <a:xfrm>
            <a:off x="1295401" y="2084173"/>
            <a:ext cx="9601196" cy="4160107"/>
          </a:xfrm>
        </p:spPr>
        <p:txBody>
          <a:bodyPr>
            <a:normAutofit/>
          </a:bodyPr>
          <a:lstStyle/>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外審委員產生方式</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教師升等審查作業要點第</a:t>
            </a:r>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點</a:t>
            </a:r>
            <a:r>
              <a:rPr lang="en-US" altLang="zh-TW" dirty="0" smtClean="0">
                <a:latin typeface="標楷體" panose="03000509000000000000" pitchFamily="65" charset="-120"/>
                <a:ea typeface="標楷體" panose="03000509000000000000" pitchFamily="65" charset="-120"/>
              </a:rPr>
              <a:t>)</a:t>
            </a:r>
          </a:p>
          <a:p>
            <a:r>
              <a:rPr lang="zh-TW" altLang="zh-TW" dirty="0">
                <a:latin typeface="標楷體" panose="03000509000000000000" pitchFamily="65" charset="-120"/>
                <a:ea typeface="標楷體" panose="03000509000000000000" pitchFamily="65" charset="-120"/>
              </a:rPr>
              <a:t>學院及教務處於辦理著作外審前應組成</a:t>
            </a:r>
            <a:r>
              <a:rPr lang="zh-TW" altLang="zh-TW" u="sng" dirty="0">
                <a:solidFill>
                  <a:schemeClr val="accent5">
                    <a:lumMod val="75000"/>
                  </a:schemeClr>
                </a:solidFill>
                <a:latin typeface="標楷體" panose="03000509000000000000" pitchFamily="65" charset="-120"/>
                <a:ea typeface="標楷體" panose="03000509000000000000" pitchFamily="65" charset="-120"/>
              </a:rPr>
              <a:t>外審委員遴選小組</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以下簡稱遴選小組</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進行審查人選任作業。校遴選小組由教務長擔任召集人，並由校教評會委員互選出各院代表一人組成；院遴選小組由院長召集院教評會委員組成。必要時得由院</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校</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教評會召集人依送審教師專長另聘教授一人擔任個案遴選小組委員。</a:t>
            </a:r>
          </a:p>
          <a:p>
            <a:r>
              <a:rPr lang="zh-TW" altLang="zh-TW" dirty="0">
                <a:latin typeface="標楷體" panose="03000509000000000000" pitchFamily="65" charset="-120"/>
                <a:ea typeface="標楷體" panose="03000509000000000000" pitchFamily="65" charset="-120"/>
              </a:rPr>
              <a:t>遴選小組須選任應送審查人人數</a:t>
            </a:r>
            <a:r>
              <a:rPr lang="zh-TW" altLang="zh-TW" b="1" u="sng" dirty="0">
                <a:solidFill>
                  <a:schemeClr val="accent5">
                    <a:lumMod val="75000"/>
                  </a:schemeClr>
                </a:solidFill>
                <a:latin typeface="標楷體" panose="03000509000000000000" pitchFamily="65" charset="-120"/>
                <a:ea typeface="標楷體" panose="03000509000000000000" pitchFamily="65" charset="-120"/>
              </a:rPr>
              <a:t>二倍以上</a:t>
            </a:r>
            <a:r>
              <a:rPr lang="zh-TW" altLang="zh-TW" dirty="0">
                <a:latin typeface="標楷體" panose="03000509000000000000" pitchFamily="65" charset="-120"/>
                <a:ea typeface="標楷體" panose="03000509000000000000" pitchFamily="65" charset="-120"/>
              </a:rPr>
              <a:t>學者專家為推薦名單，</a:t>
            </a:r>
            <a:r>
              <a:rPr lang="zh-TW" altLang="zh-TW" u="sng" dirty="0">
                <a:solidFill>
                  <a:schemeClr val="accent5">
                    <a:lumMod val="75000"/>
                  </a:schemeClr>
                </a:solidFill>
                <a:latin typeface="標楷體" panose="03000509000000000000" pitchFamily="65" charset="-120"/>
                <a:ea typeface="標楷體" panose="03000509000000000000" pitchFamily="65" charset="-120"/>
              </a:rPr>
              <a:t>由院長、教務長會同一位遴選小組委員</a:t>
            </a:r>
            <a:r>
              <a:rPr lang="zh-TW" altLang="zh-TW" dirty="0">
                <a:latin typeface="標楷體" panose="03000509000000000000" pitchFamily="65" charset="-120"/>
                <a:ea typeface="標楷體" panose="03000509000000000000" pitchFamily="65" charset="-120"/>
              </a:rPr>
              <a:t>於前項推薦名單依應送人數將外審著作送交審查人，並將審查人名單一份以密件送校教評會主席備查。</a:t>
            </a:r>
          </a:p>
          <a:p>
            <a:pPr>
              <a:buFont typeface="Arial" panose="020B0604020202020204" pitchFamily="34" charset="0"/>
              <a:buChar char="•"/>
            </a:pPr>
            <a:r>
              <a:rPr lang="zh-TW" altLang="zh-TW" b="1" dirty="0" smtClean="0">
                <a:solidFill>
                  <a:srgbClr val="FF0000"/>
                </a:solidFill>
                <a:latin typeface="標楷體" panose="03000509000000000000" pitchFamily="65" charset="-120"/>
                <a:ea typeface="標楷體" panose="03000509000000000000" pitchFamily="65" charset="-120"/>
              </a:rPr>
              <a:t>審查</a:t>
            </a:r>
            <a:r>
              <a:rPr lang="zh-TW" altLang="zh-TW" b="1" dirty="0">
                <a:solidFill>
                  <a:srgbClr val="FF0000"/>
                </a:solidFill>
                <a:latin typeface="標楷體" panose="03000509000000000000" pitchFamily="65" charset="-120"/>
                <a:ea typeface="標楷體" panose="03000509000000000000" pitchFamily="65" charset="-120"/>
              </a:rPr>
              <a:t>人名單、評審過程應予保密，並不得公開，以維持評審公正性</a:t>
            </a:r>
            <a:r>
              <a:rPr lang="zh-TW" altLang="zh-TW" b="1" dirty="0" smtClean="0">
                <a:solidFill>
                  <a:srgbClr val="FF0000"/>
                </a:solidFill>
                <a:latin typeface="標楷體" panose="03000509000000000000" pitchFamily="65" charset="-120"/>
                <a:ea typeface="標楷體" panose="03000509000000000000" pitchFamily="65" charset="-120"/>
              </a:rPr>
              <a:t>。</a:t>
            </a:r>
            <a:endParaRPr lang="en-US" altLang="zh-TW" b="1" dirty="0" smtClean="0">
              <a:solidFill>
                <a:srgbClr val="FF0000"/>
              </a:solidFill>
              <a:latin typeface="標楷體" panose="03000509000000000000" pitchFamily="65" charset="-120"/>
              <a:ea typeface="標楷體" panose="03000509000000000000" pitchFamily="65" charset="-120"/>
            </a:endParaRPr>
          </a:p>
          <a:p>
            <a:pPr marL="0" indent="0">
              <a:buNone/>
            </a:pPr>
            <a:endParaRPr lang="en-US" altLang="zh-TW" b="1" dirty="0">
              <a:solidFill>
                <a:srgbClr val="FF0000"/>
              </a:solidFill>
              <a:latin typeface="標楷體" panose="03000509000000000000" pitchFamily="65" charset="-120"/>
              <a:ea typeface="標楷體" panose="03000509000000000000" pitchFamily="65" charset="-120"/>
            </a:endParaRPr>
          </a:p>
          <a:p>
            <a:pPr>
              <a:buFont typeface="Arial" panose="020B0604020202020204" pitchFamily="34" charset="0"/>
              <a:buChar char="•"/>
            </a:pPr>
            <a:endParaRPr lang="zh-TW" altLang="zh-TW" dirty="0">
              <a:solidFill>
                <a:srgbClr val="FF0000"/>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endParaRPr lang="zh-TW" altLang="zh-TW" dirty="0">
              <a:latin typeface="標楷體" panose="03000509000000000000" pitchFamily="65" charset="-120"/>
              <a:ea typeface="標楷體" panose="03000509000000000000" pitchFamily="65" charset="-120"/>
            </a:endParaRPr>
          </a:p>
          <a:p>
            <a:pPr>
              <a:buFont typeface="Wingdings" panose="05000000000000000000" pitchFamily="2" charset="2"/>
              <a:buChar char="Ø"/>
            </a:pPr>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8022" y="5138291"/>
            <a:ext cx="1960606" cy="1377264"/>
          </a:xfrm>
          <a:prstGeom prst="rect">
            <a:avLst/>
          </a:prstGeom>
        </p:spPr>
      </p:pic>
    </p:spTree>
    <p:extLst>
      <p:ext uri="{BB962C8B-B14F-4D97-AF65-F5344CB8AC3E}">
        <p14:creationId xmlns:p14="http://schemas.microsoft.com/office/powerpoint/2010/main" val="3862537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rPr>
              <a:t>升等</a:t>
            </a:r>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注意事項</a:t>
            </a:r>
            <a: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t>(1)</a:t>
            </a:r>
            <a:endPar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sp>
        <p:nvSpPr>
          <p:cNvPr id="9" name="內容版面配置區 8"/>
          <p:cNvSpPr>
            <a:spLocks noGrp="1"/>
          </p:cNvSpPr>
          <p:nvPr>
            <p:ph sz="quarter" idx="13"/>
          </p:nvPr>
        </p:nvSpPr>
        <p:spPr>
          <a:xfrm>
            <a:off x="1295401" y="2285999"/>
            <a:ext cx="9982825" cy="4428755"/>
          </a:xfrm>
        </p:spPr>
        <p:txBody>
          <a:bodyPr>
            <a:normAutofit fontScale="92500" lnSpcReduction="10000"/>
          </a:bodyPr>
          <a:lstStyle/>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各</a:t>
            </a:r>
            <a:r>
              <a:rPr lang="zh-TW" altLang="en-US" dirty="0" smtClean="0">
                <a:solidFill>
                  <a:srgbClr val="FF0000"/>
                </a:solidFill>
                <a:latin typeface="標楷體" panose="03000509000000000000" pitchFamily="65" charset="-120"/>
                <a:ea typeface="標楷體" panose="03000509000000000000" pitchFamily="65" charset="-120"/>
              </a:rPr>
              <a:t>系教評會</a:t>
            </a:r>
            <a:r>
              <a:rPr lang="zh-TW" altLang="en-US" dirty="0" smtClean="0">
                <a:latin typeface="標楷體" panose="03000509000000000000" pitchFamily="65" charset="-120"/>
                <a:ea typeface="標楷體" panose="03000509000000000000" pitchFamily="65" charset="-120"/>
              </a:rPr>
              <a:t>辦理資格審查時，除會確認是否符合教育人員任用條例第</a:t>
            </a:r>
            <a:r>
              <a:rPr lang="en-US" altLang="zh-TW" dirty="0" smtClean="0">
                <a:latin typeface="標楷體" panose="03000509000000000000" pitchFamily="65" charset="-120"/>
                <a:ea typeface="標楷體" panose="03000509000000000000" pitchFamily="65" charset="-120"/>
              </a:rPr>
              <a:t>16</a:t>
            </a:r>
            <a:r>
              <a:rPr lang="zh-TW" altLang="en-US" dirty="0" smtClean="0">
                <a:latin typeface="標楷體" panose="03000509000000000000" pitchFamily="65" charset="-120"/>
                <a:ea typeface="標楷體" panose="03000509000000000000" pitchFamily="65" charset="-120"/>
              </a:rPr>
              <a:t>條、</a:t>
            </a:r>
            <a:r>
              <a:rPr lang="en-US" altLang="zh-TW" dirty="0" smtClean="0">
                <a:latin typeface="標楷體" panose="03000509000000000000" pitchFamily="65" charset="-120"/>
                <a:ea typeface="標楷體" panose="03000509000000000000" pitchFamily="65" charset="-120"/>
              </a:rPr>
              <a:t>16-1</a:t>
            </a:r>
            <a:r>
              <a:rPr lang="zh-TW" altLang="en-US" dirty="0" smtClean="0">
                <a:latin typeface="標楷體" panose="03000509000000000000" pitchFamily="65" charset="-120"/>
                <a:ea typeface="標楷體" panose="03000509000000000000" pitchFamily="65" charset="-120"/>
              </a:rPr>
              <a:t>條、第</a:t>
            </a:r>
            <a:r>
              <a:rPr lang="en-US" altLang="zh-TW" dirty="0" smtClean="0">
                <a:latin typeface="標楷體" panose="03000509000000000000" pitchFamily="65" charset="-120"/>
                <a:ea typeface="標楷體" panose="03000509000000000000" pitchFamily="65" charset="-120"/>
              </a:rPr>
              <a:t>17</a:t>
            </a:r>
            <a:r>
              <a:rPr lang="zh-TW" altLang="en-US" dirty="0" smtClean="0">
                <a:latin typeface="標楷體" panose="03000509000000000000" pitchFamily="65" charset="-120"/>
                <a:ea typeface="標楷體" panose="03000509000000000000" pitchFamily="65" charset="-120"/>
              </a:rPr>
              <a:t>條及第</a:t>
            </a:r>
            <a:r>
              <a:rPr lang="en-US" altLang="zh-TW" dirty="0" smtClean="0">
                <a:latin typeface="標楷體" panose="03000509000000000000" pitchFamily="65" charset="-120"/>
                <a:ea typeface="標楷體" panose="03000509000000000000" pitchFamily="65" charset="-120"/>
              </a:rPr>
              <a:t>18</a:t>
            </a:r>
            <a:r>
              <a:rPr lang="zh-TW" altLang="en-US" dirty="0" smtClean="0">
                <a:latin typeface="標楷體" panose="03000509000000000000" pitchFamily="65" charset="-120"/>
                <a:ea typeface="標楷體" panose="03000509000000000000" pitchFamily="65" charset="-120"/>
              </a:rPr>
              <a:t>條各職級任用資格條件外，如以</a:t>
            </a:r>
            <a:r>
              <a:rPr lang="zh-TW" altLang="en-US" u="sng" dirty="0" smtClean="0">
                <a:latin typeface="標楷體" panose="03000509000000000000" pitchFamily="65" charset="-120"/>
                <a:ea typeface="標楷體" panose="03000509000000000000" pitchFamily="65" charset="-120"/>
              </a:rPr>
              <a:t>應用技術型</a:t>
            </a:r>
            <a:r>
              <a:rPr lang="zh-TW" altLang="en-US" dirty="0" smtClean="0">
                <a:latin typeface="標楷體" panose="03000509000000000000" pitchFamily="65" charset="-120"/>
                <a:ea typeface="標楷體" panose="03000509000000000000" pitchFamily="65" charset="-120"/>
              </a:rPr>
              <a:t>或</a:t>
            </a:r>
            <a:r>
              <a:rPr lang="zh-TW" altLang="en-US" u="sng" dirty="0" smtClean="0">
                <a:latin typeface="標楷體" panose="03000509000000000000" pitchFamily="65" charset="-120"/>
                <a:ea typeface="標楷體" panose="03000509000000000000" pitchFamily="65" charset="-120"/>
              </a:rPr>
              <a:t>教學型</a:t>
            </a:r>
            <a:r>
              <a:rPr lang="zh-TW" altLang="en-US" dirty="0" smtClean="0">
                <a:latin typeface="標楷體" panose="03000509000000000000" pitchFamily="65" charset="-120"/>
                <a:ea typeface="標楷體" panose="03000509000000000000" pitchFamily="65" charset="-120"/>
              </a:rPr>
              <a:t>升等教師，尚須確認是否符合本校教師聘任暨升等辦法</a:t>
            </a:r>
            <a:r>
              <a:rPr lang="zh-TW" altLang="en-US" b="1" u="sng" dirty="0" smtClean="0">
                <a:solidFill>
                  <a:schemeClr val="tx1"/>
                </a:solidFill>
                <a:latin typeface="標楷體" panose="03000509000000000000" pitchFamily="65" charset="-120"/>
                <a:ea typeface="標楷體" panose="03000509000000000000" pitchFamily="65" charset="-120"/>
              </a:rPr>
              <a:t>第</a:t>
            </a:r>
            <a:r>
              <a:rPr lang="en-US" altLang="zh-TW" b="1" u="sng" dirty="0" smtClean="0">
                <a:solidFill>
                  <a:schemeClr val="tx1"/>
                </a:solidFill>
                <a:latin typeface="標楷體" panose="03000509000000000000" pitchFamily="65" charset="-120"/>
                <a:ea typeface="標楷體" panose="03000509000000000000" pitchFamily="65" charset="-120"/>
              </a:rPr>
              <a:t>15</a:t>
            </a:r>
            <a:r>
              <a:rPr lang="zh-TW" altLang="en-US" b="1" u="sng" dirty="0" smtClean="0">
                <a:solidFill>
                  <a:schemeClr val="tx1"/>
                </a:solidFill>
                <a:latin typeface="標楷體" panose="03000509000000000000" pitchFamily="65" charset="-120"/>
                <a:ea typeface="標楷體" panose="03000509000000000000" pitchFamily="65" charset="-120"/>
              </a:rPr>
              <a:t>條</a:t>
            </a:r>
            <a:r>
              <a:rPr lang="zh-TW" altLang="en-US" dirty="0" smtClean="0">
                <a:latin typeface="標楷體" panose="03000509000000000000" pitchFamily="65" charset="-120"/>
                <a:ea typeface="標楷體" panose="03000509000000000000" pitchFamily="65" charset="-120"/>
              </a:rPr>
              <a:t>或</a:t>
            </a:r>
            <a:r>
              <a:rPr lang="zh-TW" altLang="en-US" b="1" u="sng" dirty="0" smtClean="0">
                <a:solidFill>
                  <a:schemeClr val="tx1"/>
                </a:solidFill>
                <a:latin typeface="標楷體" panose="03000509000000000000" pitchFamily="65" charset="-120"/>
                <a:ea typeface="標楷體" panose="03000509000000000000" pitchFamily="65" charset="-120"/>
              </a:rPr>
              <a:t>第</a:t>
            </a:r>
            <a:r>
              <a:rPr lang="en-US" altLang="zh-TW" b="1" u="sng" dirty="0" smtClean="0">
                <a:solidFill>
                  <a:schemeClr val="tx1"/>
                </a:solidFill>
                <a:latin typeface="標楷體" panose="03000509000000000000" pitchFamily="65" charset="-120"/>
                <a:ea typeface="標楷體" panose="03000509000000000000" pitchFamily="65" charset="-120"/>
              </a:rPr>
              <a:t>16</a:t>
            </a:r>
            <a:r>
              <a:rPr lang="zh-TW" altLang="en-US" b="1" u="sng" dirty="0" smtClean="0">
                <a:solidFill>
                  <a:schemeClr val="tx1"/>
                </a:solidFill>
                <a:latin typeface="標楷體" panose="03000509000000000000" pitchFamily="65" charset="-120"/>
                <a:ea typeface="標楷體" panose="03000509000000000000" pitchFamily="65" charset="-120"/>
              </a:rPr>
              <a:t>條</a:t>
            </a:r>
            <a:r>
              <a:rPr lang="zh-TW" altLang="en-US" dirty="0" smtClean="0">
                <a:latin typeface="標楷體" panose="03000509000000000000" pitchFamily="65" charset="-120"/>
                <a:ea typeface="標楷體" panose="03000509000000000000" pitchFamily="65" charset="-120"/>
              </a:rPr>
              <a:t>各款之基本申請條件</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須檢附檢核表及佐證資料</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，始得提出升等。</a:t>
            </a:r>
            <a:endParaRPr lang="en-US" altLang="zh-TW" dirty="0" smtClean="0">
              <a:latin typeface="標楷體" panose="03000509000000000000" pitchFamily="65" charset="-120"/>
              <a:ea typeface="標楷體" panose="03000509000000000000" pitchFamily="65" charset="-120"/>
            </a:endParaRPr>
          </a:p>
          <a:p>
            <a:pPr lvl="0">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升等著作係為</a:t>
            </a:r>
            <a:r>
              <a:rPr lang="zh-TW" altLang="zh-TW" dirty="0" smtClean="0">
                <a:latin typeface="標楷體" panose="03000509000000000000" pitchFamily="65" charset="-120"/>
                <a:ea typeface="標楷體" panose="03000509000000000000" pitchFamily="65" charset="-120"/>
              </a:rPr>
              <a:t>取得</a:t>
            </a:r>
            <a:r>
              <a:rPr lang="zh-TW" altLang="zh-TW" b="1" dirty="0">
                <a:solidFill>
                  <a:srgbClr val="FF0000"/>
                </a:solidFill>
                <a:latin typeface="標楷體" panose="03000509000000000000" pitchFamily="65" charset="-120"/>
                <a:ea typeface="標楷體" panose="03000509000000000000" pitchFamily="65" charset="-120"/>
              </a:rPr>
              <a:t>前一等級教師資格</a:t>
            </a:r>
            <a:r>
              <a:rPr lang="zh-TW" altLang="zh-TW" b="1" dirty="0" smtClean="0">
                <a:solidFill>
                  <a:srgbClr val="FF0000"/>
                </a:solidFill>
                <a:latin typeface="標楷體" panose="03000509000000000000" pitchFamily="65" charset="-120"/>
                <a:ea typeface="標楷體" panose="03000509000000000000" pitchFamily="65" charset="-120"/>
              </a:rPr>
              <a:t>後</a:t>
            </a:r>
            <a:r>
              <a:rPr lang="zh-TW" altLang="en-US" sz="2100" dirty="0">
                <a:latin typeface="標楷體" panose="03000509000000000000" pitchFamily="65" charset="-120"/>
                <a:ea typeface="標楷體" panose="03000509000000000000" pitchFamily="65" charset="-120"/>
              </a:rPr>
              <a:t>之</a:t>
            </a:r>
            <a:r>
              <a:rPr lang="zh-TW" altLang="zh-TW" sz="2100" dirty="0">
                <a:latin typeface="標楷體" panose="03000509000000000000" pitchFamily="65" charset="-120"/>
                <a:ea typeface="標楷體" panose="03000509000000000000" pitchFamily="65" charset="-120"/>
              </a:rPr>
              <a:t>代表作及參考作，在國內外學術或專業刊物發表（含具正式審查程序，並得公開及利用之電子期刊），或</a:t>
            </a:r>
            <a:r>
              <a:rPr lang="zh-TW" altLang="zh-TW" dirty="0">
                <a:latin typeface="標楷體" panose="03000509000000000000" pitchFamily="65" charset="-120"/>
                <a:ea typeface="標楷體" panose="03000509000000000000" pitchFamily="65" charset="-120"/>
              </a:rPr>
              <a:t>該刊物出具證明將定期發表，或在國內外具有正式審查程序</a:t>
            </a:r>
            <a:r>
              <a:rPr lang="zh-TW" altLang="zh-TW" dirty="0">
                <a:solidFill>
                  <a:srgbClr val="FF0000"/>
                </a:solidFill>
                <a:latin typeface="標楷體" panose="03000509000000000000" pitchFamily="65" charset="-120"/>
                <a:ea typeface="標楷體" panose="03000509000000000000" pitchFamily="65" charset="-120"/>
              </a:rPr>
              <a:t>研討會</a:t>
            </a:r>
            <a:r>
              <a:rPr lang="zh-TW" altLang="zh-TW" dirty="0">
                <a:latin typeface="標楷體" panose="03000509000000000000" pitchFamily="65" charset="-120"/>
                <a:ea typeface="標楷體" panose="03000509000000000000" pitchFamily="65" charset="-120"/>
              </a:rPr>
              <a:t>發表且集結成冊</a:t>
            </a:r>
            <a:r>
              <a:rPr lang="zh-TW" altLang="zh-TW" dirty="0">
                <a:solidFill>
                  <a:srgbClr val="FF0000"/>
                </a:solidFill>
                <a:latin typeface="標楷體" panose="03000509000000000000" pitchFamily="65" charset="-120"/>
                <a:ea typeface="標楷體" panose="03000509000000000000" pitchFamily="65" charset="-120"/>
              </a:rPr>
              <a:t>公開發行</a:t>
            </a:r>
            <a:r>
              <a:rPr lang="zh-TW" altLang="zh-TW" dirty="0">
                <a:latin typeface="標楷體" panose="03000509000000000000" pitchFamily="65" charset="-120"/>
                <a:ea typeface="標楷體" panose="03000509000000000000" pitchFamily="65" charset="-120"/>
              </a:rPr>
              <a:t>（含以光碟發行），或</a:t>
            </a:r>
            <a:r>
              <a:rPr lang="zh-TW" altLang="zh-TW" dirty="0">
                <a:solidFill>
                  <a:srgbClr val="FF0000"/>
                </a:solidFill>
                <a:latin typeface="標楷體" panose="03000509000000000000" pitchFamily="65" charset="-120"/>
                <a:ea typeface="標楷體" panose="03000509000000000000" pitchFamily="65" charset="-120"/>
              </a:rPr>
              <a:t>出版公開發行</a:t>
            </a:r>
            <a:r>
              <a:rPr lang="zh-TW" altLang="zh-TW" dirty="0">
                <a:latin typeface="標楷體" panose="03000509000000000000" pitchFamily="65" charset="-120"/>
                <a:ea typeface="標楷體" panose="03000509000000000000" pitchFamily="65" charset="-120"/>
              </a:rPr>
              <a:t>。</a:t>
            </a:r>
            <a:r>
              <a:rPr lang="zh-TW" altLang="zh-TW" u="sng" dirty="0">
                <a:latin typeface="標楷體" panose="03000509000000000000" pitchFamily="65" charset="-120"/>
                <a:ea typeface="標楷體" panose="03000509000000000000" pitchFamily="65" charset="-120"/>
              </a:rPr>
              <a:t>如僅是研討會會後集結成冊發送各與會人員之手冊或論文集，但未公開出版發行者，僅得列為參考資料，不得列為參考著作</a:t>
            </a:r>
            <a:r>
              <a:rPr lang="zh-TW" altLang="zh-TW"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但依教育人員任用條例第</a:t>
            </a:r>
            <a:r>
              <a:rPr lang="en-US" altLang="zh-TW" dirty="0">
                <a:latin typeface="標楷體" panose="03000509000000000000" pitchFamily="65" charset="-120"/>
                <a:ea typeface="標楷體" panose="03000509000000000000" pitchFamily="65" charset="-120"/>
              </a:rPr>
              <a:t>16</a:t>
            </a:r>
            <a:r>
              <a:rPr lang="zh-TW" altLang="zh-TW" dirty="0">
                <a:latin typeface="標楷體" panose="03000509000000000000" pitchFamily="65" charset="-120"/>
                <a:ea typeface="標楷體" panose="03000509000000000000" pitchFamily="65" charset="-120"/>
              </a:rPr>
              <a:t>條之</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款以學位論文送審者，不在此限。</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升等資料一經</a:t>
            </a:r>
            <a:r>
              <a:rPr lang="zh-TW" altLang="en-US" dirty="0" smtClean="0">
                <a:solidFill>
                  <a:srgbClr val="FF0000"/>
                </a:solidFill>
                <a:latin typeface="標楷體" panose="03000509000000000000" pitchFamily="65" charset="-120"/>
                <a:ea typeface="標楷體" panose="03000509000000000000" pitchFamily="65" charset="-120"/>
              </a:rPr>
              <a:t>最低一級教評會</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dirty="0" smtClean="0">
                <a:solidFill>
                  <a:srgbClr val="FF0000"/>
                </a:solidFill>
                <a:latin typeface="標楷體" panose="03000509000000000000" pitchFamily="65" charset="-120"/>
                <a:ea typeface="標楷體" panose="03000509000000000000" pitchFamily="65" charset="-120"/>
              </a:rPr>
              <a:t>系教評會</a:t>
            </a:r>
            <a:r>
              <a:rPr lang="en-US" altLang="zh-TW" dirty="0" smtClean="0">
                <a:solidFill>
                  <a:srgbClr val="FF0000"/>
                </a:solidFill>
                <a:latin typeface="標楷體" panose="03000509000000000000" pitchFamily="65" charset="-120"/>
                <a:ea typeface="標楷體" panose="03000509000000000000" pitchFamily="65" charset="-120"/>
              </a:rPr>
              <a:t>)</a:t>
            </a:r>
            <a:r>
              <a:rPr lang="zh-TW" altLang="en-US" b="1" dirty="0" smtClean="0">
                <a:solidFill>
                  <a:schemeClr val="accent5">
                    <a:lumMod val="75000"/>
                  </a:schemeClr>
                </a:solidFill>
                <a:latin typeface="標楷體" panose="03000509000000000000" pitchFamily="65" charset="-120"/>
                <a:ea typeface="標楷體" panose="03000509000000000000" pitchFamily="65" charset="-120"/>
              </a:rPr>
              <a:t>啟動審議程序</a:t>
            </a:r>
            <a:r>
              <a:rPr lang="zh-TW" altLang="en-US" dirty="0" smtClean="0">
                <a:latin typeface="標楷體" panose="03000509000000000000" pitchFamily="65" charset="-120"/>
                <a:ea typeface="標楷體" panose="03000509000000000000" pitchFamily="65" charset="-120"/>
              </a:rPr>
              <a:t>，則不得再進行任何增、刪、修改及抽換，亦不可再要求撤案，以維持審查一致性。</a:t>
            </a:r>
            <a:endParaRPr lang="zh-TW" altLang="zh-TW" dirty="0">
              <a:latin typeface="標楷體" panose="03000509000000000000" pitchFamily="65" charset="-120"/>
              <a:ea typeface="標楷體" panose="03000509000000000000" pitchFamily="65" charset="-120"/>
            </a:endParaRPr>
          </a:p>
          <a:p>
            <a:pPr marL="0" indent="0">
              <a:buNone/>
            </a:pPr>
            <a:endParaRPr lang="zh-TW" altLang="en-US" dirty="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243" y="547212"/>
            <a:ext cx="1565189" cy="1487506"/>
          </a:xfrm>
          <a:prstGeom prst="rect">
            <a:avLst/>
          </a:prstGeom>
        </p:spPr>
      </p:pic>
    </p:spTree>
    <p:extLst>
      <p:ext uri="{BB962C8B-B14F-4D97-AF65-F5344CB8AC3E}">
        <p14:creationId xmlns:p14="http://schemas.microsoft.com/office/powerpoint/2010/main" val="1794944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22301" y="1550646"/>
            <a:ext cx="3303373" cy="1077218"/>
          </a:xfrm>
          <a:prstGeom prst="rect">
            <a:avLst/>
          </a:prstGeom>
          <a:noFill/>
        </p:spPr>
        <p:txBody>
          <a:bodyPr wrap="square" rtlCol="0">
            <a:spAutoFit/>
          </a:bodyPr>
          <a:lstStyle/>
          <a:p>
            <a:r>
              <a:rPr lang="zh-TW" altLang="en-US" sz="3200" dirty="0" smtClean="0">
                <a:solidFill>
                  <a:schemeClr val="accent3">
                    <a:lumMod val="75000"/>
                  </a:schemeClr>
                </a:solidFill>
                <a:latin typeface="王漢宗顏楷體繁" panose="02000500000000000000" pitchFamily="2" charset="-120"/>
                <a:ea typeface="王漢宗顏楷體繁" panose="02000500000000000000" pitchFamily="2" charset="-120"/>
              </a:rPr>
              <a:t>應</a:t>
            </a:r>
            <a:r>
              <a:rPr lang="zh-TW" altLang="en-US" sz="3200" dirty="0">
                <a:solidFill>
                  <a:schemeClr val="accent3">
                    <a:lumMod val="75000"/>
                  </a:schemeClr>
                </a:solidFill>
                <a:latin typeface="王漢宗顏楷體繁" panose="02000500000000000000" pitchFamily="2" charset="-120"/>
                <a:ea typeface="王漢宗顏楷體繁" panose="02000500000000000000" pitchFamily="2" charset="-120"/>
              </a:rPr>
              <a:t>用</a:t>
            </a:r>
            <a:r>
              <a:rPr lang="zh-TW" altLang="en-US" sz="3200" dirty="0" smtClean="0">
                <a:solidFill>
                  <a:schemeClr val="accent3">
                    <a:lumMod val="75000"/>
                  </a:schemeClr>
                </a:solidFill>
                <a:latin typeface="王漢宗顏楷體繁" panose="02000500000000000000" pitchFamily="2" charset="-120"/>
                <a:ea typeface="王漢宗顏楷體繁" panose="02000500000000000000" pitchFamily="2" charset="-120"/>
              </a:rPr>
              <a:t>技術報告升等檢核表</a:t>
            </a:r>
            <a:endParaRPr lang="zh-TW" altLang="en-US" sz="3200" dirty="0">
              <a:solidFill>
                <a:schemeClr val="accent3">
                  <a:lumMod val="75000"/>
                </a:schemeClr>
              </a:solidFill>
              <a:latin typeface="王漢宗顏楷體繁" panose="02000500000000000000" pitchFamily="2" charset="-120"/>
              <a:ea typeface="王漢宗顏楷體繁" panose="02000500000000000000" pitchFamily="2" charset="-120"/>
            </a:endParaRPr>
          </a:p>
        </p:txBody>
      </p:sp>
      <p:sp>
        <p:nvSpPr>
          <p:cNvPr id="8" name="向右箭號 7"/>
          <p:cNvSpPr/>
          <p:nvPr/>
        </p:nvSpPr>
        <p:spPr>
          <a:xfrm>
            <a:off x="3217219" y="2728142"/>
            <a:ext cx="708455" cy="535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4234248" y="1186248"/>
            <a:ext cx="6746789" cy="4524315"/>
          </a:xfrm>
          <a:prstGeom prst="rect">
            <a:avLst/>
          </a:prstGeom>
          <a:noFill/>
        </p:spPr>
        <p:txBody>
          <a:bodyPr wrap="square" rtlCol="0">
            <a:spAutoFit/>
          </a:bodyPr>
          <a:lstStyle/>
          <a:p>
            <a:pPr lvl="0" defTabSz="914400" eaLnBrk="0" fontAlgn="base" hangingPunct="0">
              <a:spcBef>
                <a:spcPct val="0"/>
              </a:spcBef>
              <a:spcAft>
                <a:spcPct val="0"/>
              </a:spcAft>
            </a:pPr>
            <a:r>
              <a:rPr lang="zh-TW" altLang="en-US" dirty="0" smtClean="0">
                <a:latin typeface="標楷體" panose="03000509000000000000" pitchFamily="65" charset="-120"/>
                <a:ea typeface="標楷體" panose="03000509000000000000" pitchFamily="65" charset="-120"/>
              </a:rPr>
              <a:t>本人</a:t>
            </a:r>
            <a:r>
              <a:rPr lang="zh-TW" altLang="en-US" dirty="0">
                <a:latin typeface="標楷體" panose="03000509000000000000" pitchFamily="65" charset="-120"/>
                <a:ea typeface="標楷體" panose="03000509000000000000" pitchFamily="65" charset="-120"/>
              </a:rPr>
              <a:t>符合本校教師聘任暨升等辦法第十五條第四項第</a:t>
            </a:r>
            <a:r>
              <a:rPr lang="en-US" altLang="zh-TW" dirty="0">
                <a:latin typeface="標楷體" panose="03000509000000000000" pitchFamily="65" charset="-120"/>
                <a:ea typeface="標楷體" panose="03000509000000000000" pitchFamily="65" charset="-120"/>
              </a:rPr>
              <a:t>_______</a:t>
            </a:r>
            <a:r>
              <a:rPr lang="zh-TW" altLang="en-US" dirty="0">
                <a:latin typeface="標楷體" panose="03000509000000000000" pitchFamily="65" charset="-120"/>
                <a:ea typeface="標楷體" panose="03000509000000000000" pitchFamily="65" charset="-120"/>
              </a:rPr>
              <a:t>款之規定</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□具有發表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或已被接受</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於國內外學術刊物</a:t>
            </a:r>
            <a:r>
              <a:rPr lang="en-US" altLang="zh-TW" dirty="0">
                <a:latin typeface="標楷體" panose="03000509000000000000" pitchFamily="65" charset="-120"/>
                <a:ea typeface="標楷體" panose="03000509000000000000" pitchFamily="65" charset="-120"/>
              </a:rPr>
              <a:t>SCI</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SSCI</a:t>
            </a:r>
            <a:r>
              <a:rPr lang="zh-TW" altLang="en-US" dirty="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TSSCI</a:t>
            </a: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EI(</a:t>
            </a:r>
            <a:r>
              <a:rPr lang="zh-TW" altLang="en-US" dirty="0">
                <a:latin typeface="標楷體" panose="03000509000000000000" pitchFamily="65" charset="-120"/>
                <a:ea typeface="標楷體" panose="03000509000000000000" pitchFamily="65" charset="-120"/>
              </a:rPr>
              <a:t>折半計算</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之論文及發明專利證明五件。</a:t>
            </a: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□技術移轉金</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含專利技轉、</a:t>
            </a:r>
            <a:r>
              <a:rPr lang="en-US" altLang="zh-TW" dirty="0">
                <a:latin typeface="標楷體" panose="03000509000000000000" pitchFamily="65" charset="-120"/>
                <a:ea typeface="標楷體" panose="03000509000000000000" pitchFamily="65" charset="-120"/>
              </a:rPr>
              <a:t>know-how</a:t>
            </a:r>
            <a:r>
              <a:rPr lang="zh-TW" altLang="en-US" dirty="0">
                <a:latin typeface="標楷體" panose="03000509000000000000" pitchFamily="65" charset="-120"/>
                <a:ea typeface="標楷體" panose="03000509000000000000" pitchFamily="65" charset="-120"/>
              </a:rPr>
              <a:t>技轉及先期技轉金</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實</a:t>
            </a:r>
            <a:endParaRPr lang="en-US" altLang="zh-TW" dirty="0" smtClean="0">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收入</a:t>
            </a:r>
            <a:r>
              <a:rPr lang="zh-TW" altLang="en-US" dirty="0">
                <a:latin typeface="標楷體" panose="03000509000000000000" pitchFamily="65" charset="-120"/>
                <a:ea typeface="標楷體" panose="03000509000000000000" pitchFamily="65" charset="-120"/>
              </a:rPr>
              <a:t>總額達</a:t>
            </a:r>
            <a:r>
              <a:rPr lang="en-US" altLang="zh-TW" dirty="0">
                <a:latin typeface="標楷體" panose="03000509000000000000" pitchFamily="65" charset="-120"/>
                <a:ea typeface="標楷體" panose="03000509000000000000" pitchFamily="65" charset="-120"/>
              </a:rPr>
              <a:t>120</a:t>
            </a:r>
            <a:r>
              <a:rPr lang="zh-TW" altLang="en-US" dirty="0">
                <a:latin typeface="標楷體" panose="03000509000000000000" pitchFamily="65" charset="-120"/>
                <a:ea typeface="標楷體" panose="03000509000000000000" pitchFamily="65" charset="-120"/>
              </a:rPr>
              <a:t>萬以上。</a:t>
            </a:r>
            <a:endParaRPr lang="en-US" altLang="zh-TW" dirty="0">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□具產學合作計畫管理費累計金額</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擔任計畫主持人且為企業</a:t>
            </a:r>
            <a:r>
              <a:rPr lang="zh-TW" altLang="en-US" dirty="0" smtClean="0">
                <a:latin typeface="標楷體" panose="03000509000000000000" pitchFamily="65" charset="-120"/>
                <a:ea typeface="標楷體" panose="03000509000000000000" pitchFamily="65" charset="-120"/>
              </a:rPr>
              <a:t>出</a:t>
            </a:r>
            <a:endParaRPr lang="en-US" altLang="zh-TW" dirty="0" smtClean="0">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資</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達</a:t>
            </a:r>
            <a:r>
              <a:rPr lang="en-US" altLang="zh-TW" dirty="0">
                <a:latin typeface="標楷體" panose="03000509000000000000" pitchFamily="65" charset="-120"/>
                <a:ea typeface="標楷體" panose="03000509000000000000" pitchFamily="65" charset="-120"/>
              </a:rPr>
              <a:t>75</a:t>
            </a:r>
            <a:r>
              <a:rPr lang="zh-TW" altLang="en-US" dirty="0">
                <a:latin typeface="標楷體" panose="03000509000000000000" pitchFamily="65" charset="-120"/>
                <a:ea typeface="標楷體" panose="03000509000000000000" pitchFamily="65" charset="-120"/>
              </a:rPr>
              <a:t>萬以上。</a:t>
            </a:r>
            <a:endParaRPr lang="en-US" altLang="zh-TW" dirty="0">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□以本校名義主持或協同主持校外重要計畫或企劃案，所</a:t>
            </a:r>
            <a:r>
              <a:rPr lang="zh-TW" altLang="en-US" dirty="0" smtClean="0">
                <a:latin typeface="標楷體" panose="03000509000000000000" pitchFamily="65" charset="-120"/>
                <a:ea typeface="標楷體" panose="03000509000000000000" pitchFamily="65" charset="-120"/>
              </a:rPr>
              <a:t>衍生</a:t>
            </a:r>
            <a:endParaRPr lang="en-US" altLang="zh-TW" dirty="0" smtClean="0">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之</a:t>
            </a:r>
            <a:r>
              <a:rPr lang="zh-TW" altLang="en-US" dirty="0">
                <a:latin typeface="標楷體" panose="03000509000000000000" pitchFamily="65" charset="-120"/>
                <a:ea typeface="標楷體" panose="03000509000000000000" pitchFamily="65" charset="-120"/>
              </a:rPr>
              <a:t>應用技術、卓越貢獻或特殊成就，經系教評會認可者。</a:t>
            </a:r>
            <a:endParaRPr lang="en-US" altLang="zh-TW" dirty="0">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□七年內累計研發成果未達前項各款條件之一者，若其前項</a:t>
            </a:r>
            <a:r>
              <a:rPr lang="zh-TW" altLang="en-US" dirty="0" smtClean="0">
                <a:latin typeface="標楷體" panose="03000509000000000000" pitchFamily="65" charset="-120"/>
                <a:ea typeface="標楷體" panose="03000509000000000000" pitchFamily="65" charset="-120"/>
              </a:rPr>
              <a:t>第</a:t>
            </a:r>
            <a:endParaRPr lang="en-US" altLang="zh-TW" dirty="0" smtClean="0">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一</a:t>
            </a:r>
            <a:r>
              <a:rPr lang="zh-TW" altLang="en-US" dirty="0">
                <a:latin typeface="標楷體" panose="03000509000000000000" pitchFamily="65" charset="-120"/>
                <a:ea typeface="標楷體" panose="03000509000000000000" pitchFamily="65" charset="-120"/>
              </a:rPr>
              <a:t>至第三款研發成果分別除以各職級應達基礎數合計後，</a:t>
            </a:r>
            <a:r>
              <a:rPr lang="zh-TW" altLang="en-US" dirty="0" smtClean="0">
                <a:latin typeface="標楷體" panose="03000509000000000000" pitchFamily="65" charset="-120"/>
                <a:ea typeface="標楷體" panose="03000509000000000000" pitchFamily="65" charset="-120"/>
              </a:rPr>
              <a:t>數</a:t>
            </a:r>
            <a:endParaRPr lang="en-US" altLang="zh-TW" dirty="0" smtClean="0">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值</a:t>
            </a:r>
            <a:r>
              <a:rPr lang="zh-TW" altLang="en-US" dirty="0">
                <a:latin typeface="標楷體" panose="03000509000000000000" pitchFamily="65" charset="-120"/>
                <a:ea typeface="標楷體" panose="03000509000000000000" pitchFamily="65" charset="-120"/>
              </a:rPr>
              <a:t>大於</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者。</a:t>
            </a:r>
            <a:endParaRPr lang="en-US" altLang="zh-TW" dirty="0">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endParaRPr lang="en-US" altLang="zh-TW" dirty="0">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相關佐證資料如下：</a:t>
            </a:r>
            <a:endParaRPr lang="zh-TW" altLang="zh-TW" sz="2800" dirty="0">
              <a:solidFill>
                <a:srgbClr val="FF0000"/>
              </a:solidFill>
              <a:latin typeface="Arial" panose="020B0604020202020204" pitchFamily="34" charset="0"/>
            </a:endParaRPr>
          </a:p>
          <a:p>
            <a:endParaRPr lang="zh-TW" altLang="en-US" dirty="0"/>
          </a:p>
        </p:txBody>
      </p:sp>
      <p:sp>
        <p:nvSpPr>
          <p:cNvPr id="10" name="矩形 9"/>
          <p:cNvSpPr/>
          <p:nvPr/>
        </p:nvSpPr>
        <p:spPr>
          <a:xfrm>
            <a:off x="4151870" y="1103870"/>
            <a:ext cx="6730314" cy="5066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713605" y="2802075"/>
            <a:ext cx="2277418" cy="646331"/>
          </a:xfrm>
          <a:prstGeom prst="rect">
            <a:avLst/>
          </a:prstGeom>
          <a:noFill/>
        </p:spPr>
        <p:txBody>
          <a:bodyPr wrap="square" rtlCol="0">
            <a:spAutoFit/>
          </a:bodyPr>
          <a:lstStyle/>
          <a:p>
            <a:pPr lvl="0"/>
            <a:r>
              <a:rPr lang="zh-TW" altLang="en-US" dirty="0">
                <a:latin typeface="標楷體" panose="03000509000000000000" pitchFamily="65" charset="-120"/>
                <a:ea typeface="標楷體" panose="03000509000000000000" pitchFamily="65" charset="-120"/>
              </a:rPr>
              <a:t>以升等「教授」為例：</a:t>
            </a:r>
            <a:endParaRPr lang="en-US"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4052823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7751805" y="876943"/>
            <a:ext cx="3303373" cy="1077218"/>
          </a:xfrm>
          <a:prstGeom prst="rect">
            <a:avLst/>
          </a:prstGeom>
          <a:noFill/>
        </p:spPr>
        <p:txBody>
          <a:bodyPr wrap="square" rtlCol="0">
            <a:spAutoFit/>
          </a:bodyPr>
          <a:lstStyle/>
          <a:p>
            <a:r>
              <a:rPr lang="zh-TW" altLang="en-US" sz="3200" dirty="0" smtClean="0">
                <a:solidFill>
                  <a:schemeClr val="accent6">
                    <a:lumMod val="75000"/>
                  </a:schemeClr>
                </a:solidFill>
                <a:latin typeface="王漢宗顏楷體繁" panose="02000500000000000000" pitchFamily="2" charset="-120"/>
                <a:ea typeface="王漢宗顏楷體繁" panose="02000500000000000000" pitchFamily="2" charset="-120"/>
              </a:rPr>
              <a:t>教學成果技術報告升等檢核表</a:t>
            </a:r>
            <a:endParaRPr lang="zh-TW" altLang="en-US" sz="32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sp>
        <p:nvSpPr>
          <p:cNvPr id="4" name="向左箭號 3"/>
          <p:cNvSpPr/>
          <p:nvPr/>
        </p:nvSpPr>
        <p:spPr>
          <a:xfrm rot="20139617">
            <a:off x="7471418" y="2186150"/>
            <a:ext cx="889687" cy="5827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441622" y="856735"/>
            <a:ext cx="5601729" cy="4247317"/>
          </a:xfrm>
          <a:prstGeom prst="rect">
            <a:avLst/>
          </a:prstGeom>
          <a:noFill/>
        </p:spPr>
        <p:txBody>
          <a:bodyPr wrap="square" rtlCol="0">
            <a:spAutoFit/>
          </a:bodyPr>
          <a:lstStyle/>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本人符合本校教師聘任暨升等辦法第十六條第四項之規定。</a:t>
            </a: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★具有發表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或已接受</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於國內外學術刊物具審查</a:t>
            </a:r>
            <a:r>
              <a:rPr lang="zh-TW" altLang="en-US" dirty="0" smtClean="0">
                <a:latin typeface="標楷體" panose="03000509000000000000" pitchFamily="65" charset="-120"/>
                <a:ea typeface="標楷體" panose="03000509000000000000" pitchFamily="65" charset="-120"/>
              </a:rPr>
              <a:t>機制</a:t>
            </a:r>
            <a:endParaRPr lang="en-US" altLang="zh-TW" dirty="0" smtClean="0">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論文</a:t>
            </a:r>
            <a:r>
              <a:rPr lang="zh-TW" altLang="en-US" dirty="0">
                <a:latin typeface="標楷體" panose="03000509000000000000" pitchFamily="65" charset="-120"/>
                <a:ea typeface="標楷體" panose="03000509000000000000" pitchFamily="65" charset="-120"/>
              </a:rPr>
              <a:t>。</a:t>
            </a: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SCI (</a:t>
            </a:r>
            <a:r>
              <a:rPr lang="zh-TW" altLang="en-US" dirty="0">
                <a:latin typeface="標楷體" panose="03000509000000000000" pitchFamily="65" charset="-120"/>
                <a:ea typeface="標楷體" panose="03000509000000000000" pitchFamily="65" charset="-120"/>
              </a:rPr>
              <a:t>代表著作或參考著作第</a:t>
            </a:r>
            <a:r>
              <a:rPr lang="en-US" altLang="zh-TW" dirty="0">
                <a:latin typeface="標楷體" panose="03000509000000000000" pitchFamily="65" charset="-120"/>
                <a:ea typeface="標楷體" panose="03000509000000000000" pitchFamily="65" charset="-120"/>
              </a:rPr>
              <a:t>__</a:t>
            </a:r>
            <a:r>
              <a:rPr lang="zh-TW" altLang="en-US" dirty="0">
                <a:latin typeface="標楷體" panose="03000509000000000000" pitchFamily="65" charset="-120"/>
                <a:ea typeface="標楷體" panose="03000509000000000000" pitchFamily="65" charset="-120"/>
              </a:rPr>
              <a:t>篇</a:t>
            </a:r>
            <a:r>
              <a:rPr lang="en-US" altLang="zh-TW"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r>
              <a:rPr lang="en-US" altLang="zh-TW" dirty="0" smtClean="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SSCI (</a:t>
            </a:r>
            <a:r>
              <a:rPr lang="zh-TW" altLang="en-US" dirty="0">
                <a:latin typeface="標楷體" panose="03000509000000000000" pitchFamily="65" charset="-120"/>
                <a:ea typeface="標楷體" panose="03000509000000000000" pitchFamily="65" charset="-120"/>
              </a:rPr>
              <a:t>代表著作或參考著作第</a:t>
            </a:r>
            <a:r>
              <a:rPr lang="en-US" altLang="zh-TW" dirty="0">
                <a:latin typeface="標楷體" panose="03000509000000000000" pitchFamily="65" charset="-120"/>
                <a:ea typeface="標楷體" panose="03000509000000000000" pitchFamily="65" charset="-120"/>
              </a:rPr>
              <a:t>__</a:t>
            </a:r>
            <a:r>
              <a:rPr lang="zh-TW" altLang="en-US" dirty="0">
                <a:latin typeface="標楷體" panose="03000509000000000000" pitchFamily="65" charset="-120"/>
                <a:ea typeface="標楷體" panose="03000509000000000000" pitchFamily="65" charset="-120"/>
              </a:rPr>
              <a:t>篇</a:t>
            </a:r>
            <a:r>
              <a:rPr lang="en-US" altLang="zh-TW" dirty="0">
                <a:latin typeface="標楷體" panose="03000509000000000000" pitchFamily="65" charset="-120"/>
                <a:ea typeface="標楷體" panose="03000509000000000000" pitchFamily="65" charset="-120"/>
              </a:rPr>
              <a:t>)</a:t>
            </a:r>
          </a:p>
          <a:p>
            <a:pPr lvl="0" defTabSz="914400" eaLnBrk="0" fontAlgn="base" hangingPunct="0">
              <a:spcBef>
                <a:spcPct val="0"/>
              </a:spcBef>
              <a:spcAft>
                <a:spcPct val="0"/>
              </a:spcAft>
            </a:pPr>
            <a:r>
              <a:rPr lang="en-US" altLang="zh-TW" dirty="0">
                <a:latin typeface="標楷體" panose="03000509000000000000" pitchFamily="65" charset="-120"/>
                <a:ea typeface="標楷體" panose="03000509000000000000" pitchFamily="65" charset="-120"/>
              </a:rPr>
              <a:t>□TSSCI (</a:t>
            </a:r>
            <a:r>
              <a:rPr lang="zh-TW" altLang="en-US" dirty="0">
                <a:latin typeface="標楷體" panose="03000509000000000000" pitchFamily="65" charset="-120"/>
                <a:ea typeface="標楷體" panose="03000509000000000000" pitchFamily="65" charset="-120"/>
              </a:rPr>
              <a:t>代表著作或參考著作第</a:t>
            </a:r>
            <a:r>
              <a:rPr lang="en-US" altLang="zh-TW" dirty="0">
                <a:latin typeface="標楷體" panose="03000509000000000000" pitchFamily="65" charset="-120"/>
                <a:ea typeface="標楷體" panose="03000509000000000000" pitchFamily="65" charset="-120"/>
              </a:rPr>
              <a:t>__</a:t>
            </a:r>
            <a:r>
              <a:rPr lang="zh-TW" altLang="en-US" dirty="0">
                <a:latin typeface="標楷體" panose="03000509000000000000" pitchFamily="65" charset="-120"/>
                <a:ea typeface="標楷體" panose="03000509000000000000" pitchFamily="65" charset="-120"/>
              </a:rPr>
              <a:t>篇</a:t>
            </a:r>
            <a:r>
              <a:rPr lang="en-US" altLang="zh-TW" dirty="0" smtClean="0">
                <a:latin typeface="標楷體" panose="03000509000000000000" pitchFamily="65" charset="-120"/>
                <a:ea typeface="標楷體" panose="03000509000000000000" pitchFamily="65" charset="-120"/>
              </a:rPr>
              <a:t>)</a:t>
            </a:r>
          </a:p>
          <a:p>
            <a:pPr lvl="0" defTabSz="914400" eaLnBrk="0" fontAlgn="base" hangingPunct="0">
              <a:spcBef>
                <a:spcPct val="0"/>
              </a:spcBef>
              <a:spcAft>
                <a:spcPct val="0"/>
              </a:spcAft>
            </a:pPr>
            <a:r>
              <a:rPr lang="en-US" altLang="zh-TW" dirty="0" smtClean="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EI (</a:t>
            </a:r>
            <a:r>
              <a:rPr lang="zh-TW" altLang="en-US" dirty="0">
                <a:latin typeface="標楷體" panose="03000509000000000000" pitchFamily="65" charset="-120"/>
                <a:ea typeface="標楷體" panose="03000509000000000000" pitchFamily="65" charset="-120"/>
              </a:rPr>
              <a:t>代表著作或參考著作第</a:t>
            </a:r>
            <a:r>
              <a:rPr lang="en-US" altLang="zh-TW" dirty="0">
                <a:latin typeface="標楷體" panose="03000509000000000000" pitchFamily="65" charset="-120"/>
                <a:ea typeface="標楷體" panose="03000509000000000000" pitchFamily="65" charset="-120"/>
              </a:rPr>
              <a:t>__</a:t>
            </a:r>
            <a:r>
              <a:rPr lang="zh-TW" altLang="en-US" dirty="0">
                <a:latin typeface="標楷體" panose="03000509000000000000" pitchFamily="65" charset="-120"/>
                <a:ea typeface="標楷體" panose="03000509000000000000" pitchFamily="65" charset="-120"/>
              </a:rPr>
              <a:t>篇</a:t>
            </a:r>
            <a:r>
              <a:rPr lang="en-US" altLang="zh-TW" dirty="0">
                <a:latin typeface="標楷體" panose="03000509000000000000" pitchFamily="65" charset="-120"/>
                <a:ea typeface="標楷體" panose="03000509000000000000" pitchFamily="65" charset="-120"/>
              </a:rPr>
              <a:t>)</a:t>
            </a:r>
          </a:p>
          <a:p>
            <a:pPr lvl="0" defTabSz="914400" eaLnBrk="0" fontAlgn="base" hangingPunct="0">
              <a:spcBef>
                <a:spcPct val="0"/>
              </a:spcBef>
              <a:spcAft>
                <a:spcPct val="0"/>
              </a:spcAft>
            </a:pPr>
            <a:endParaRPr lang="en-US" altLang="zh-TW" dirty="0">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且符合下列升等條件之一：</a:t>
            </a: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□教師評鑑教學項目</a:t>
            </a:r>
            <a:r>
              <a:rPr lang="zh-TW" altLang="en-US" dirty="0" smtClean="0">
                <a:latin typeface="標楷體" panose="03000509000000000000" pitchFamily="65" charset="-120"/>
                <a:ea typeface="標楷體" panose="03000509000000000000" pitchFamily="65" charset="-120"/>
              </a:rPr>
              <a:t>分數三年內排名</a:t>
            </a:r>
            <a:r>
              <a:rPr lang="zh-TW" altLang="en-US" dirty="0">
                <a:latin typeface="標楷體" panose="03000509000000000000" pitchFamily="65" charset="-120"/>
                <a:ea typeface="標楷體" panose="03000509000000000000" pitchFamily="65" charset="-120"/>
              </a:rPr>
              <a:t>在學院前</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a:t>
            </a: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□曾獲本校「教學特優教師」或「教學優良教師」。</a:t>
            </a:r>
            <a:endParaRPr lang="en-US" altLang="zh-TW" dirty="0">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endParaRPr lang="en-US" altLang="zh-TW" b="1" u="sng" dirty="0">
              <a:solidFill>
                <a:srgbClr val="000000"/>
              </a:solidFill>
              <a:latin typeface="標楷體" panose="03000509000000000000" pitchFamily="65" charset="-120"/>
              <a:ea typeface="標楷體" panose="03000509000000000000" pitchFamily="65" charset="-120"/>
            </a:endParaRPr>
          </a:p>
          <a:p>
            <a:pPr lvl="0" defTabSz="914400" eaLnBrk="0" fontAlgn="base" hangingPunct="0">
              <a:spcBef>
                <a:spcPct val="0"/>
              </a:spcBef>
              <a:spcAft>
                <a:spcPct val="0"/>
              </a:spcAft>
            </a:pPr>
            <a:r>
              <a:rPr lang="zh-TW" altLang="en-US"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相關佐證資料如下：</a:t>
            </a:r>
            <a:endParaRPr lang="zh-TW" altLang="zh-TW" sz="2800" dirty="0">
              <a:solidFill>
                <a:srgbClr val="FF0000"/>
              </a:solidFill>
              <a:latin typeface="Arial" panose="020B0604020202020204" pitchFamily="34" charset="0"/>
            </a:endParaRPr>
          </a:p>
          <a:p>
            <a:endParaRPr lang="zh-TW" altLang="en-US" dirty="0"/>
          </a:p>
        </p:txBody>
      </p:sp>
      <p:sp>
        <p:nvSpPr>
          <p:cNvPr id="6" name="文字方塊 5"/>
          <p:cNvSpPr txBox="1"/>
          <p:nvPr/>
        </p:nvSpPr>
        <p:spPr>
          <a:xfrm>
            <a:off x="8246076" y="2631510"/>
            <a:ext cx="2537254" cy="369332"/>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以升等「副教授」為例</a:t>
            </a:r>
            <a:endParaRPr lang="zh-TW" altLang="en-US" dirty="0">
              <a:latin typeface="標楷體" panose="03000509000000000000" pitchFamily="65" charset="-120"/>
              <a:ea typeface="標楷體" panose="03000509000000000000" pitchFamily="65" charset="-120"/>
            </a:endParaRPr>
          </a:p>
        </p:txBody>
      </p:sp>
      <p:sp>
        <p:nvSpPr>
          <p:cNvPr id="7" name="矩形 6"/>
          <p:cNvSpPr/>
          <p:nvPr/>
        </p:nvSpPr>
        <p:spPr>
          <a:xfrm>
            <a:off x="1408670" y="736900"/>
            <a:ext cx="5684108" cy="43787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6092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dirty="0" smtClean="0">
                <a:solidFill>
                  <a:srgbClr val="0070C0"/>
                </a:solidFill>
                <a:latin typeface="標楷體" panose="03000509000000000000" pitchFamily="65" charset="-120"/>
                <a:ea typeface="標楷體" panose="03000509000000000000" pitchFamily="65" charset="-120"/>
              </a:rPr>
              <a:t>教育部正式授權本校自</a:t>
            </a:r>
            <a:r>
              <a:rPr lang="en-US" altLang="zh-TW" dirty="0" smtClean="0">
                <a:solidFill>
                  <a:srgbClr val="0070C0"/>
                </a:solidFill>
                <a:latin typeface="標楷體" panose="03000509000000000000" pitchFamily="65" charset="-120"/>
                <a:ea typeface="標楷體" panose="03000509000000000000" pitchFamily="65" charset="-120"/>
              </a:rPr>
              <a:t>104</a:t>
            </a:r>
            <a:r>
              <a:rPr lang="zh-TW" altLang="en-US" dirty="0" smtClean="0">
                <a:solidFill>
                  <a:srgbClr val="0070C0"/>
                </a:solidFill>
                <a:latin typeface="標楷體" panose="03000509000000000000" pitchFamily="65" charset="-120"/>
                <a:ea typeface="標楷體" panose="03000509000000000000" pitchFamily="65" charset="-120"/>
              </a:rPr>
              <a:t>年</a:t>
            </a:r>
            <a:r>
              <a:rPr lang="en-US" altLang="zh-TW" dirty="0" smtClean="0">
                <a:solidFill>
                  <a:srgbClr val="0070C0"/>
                </a:solidFill>
                <a:latin typeface="標楷體" panose="03000509000000000000" pitchFamily="65" charset="-120"/>
                <a:ea typeface="標楷體" panose="03000509000000000000" pitchFamily="65" charset="-120"/>
              </a:rPr>
              <a:t>8</a:t>
            </a:r>
            <a:r>
              <a:rPr lang="zh-TW" altLang="en-US" dirty="0" smtClean="0">
                <a:solidFill>
                  <a:srgbClr val="0070C0"/>
                </a:solidFill>
                <a:latin typeface="標楷體" panose="03000509000000000000" pitchFamily="65" charset="-120"/>
                <a:ea typeface="標楷體" panose="03000509000000000000" pitchFamily="65" charset="-120"/>
              </a:rPr>
              <a:t>月</a:t>
            </a:r>
            <a:r>
              <a:rPr lang="en-US" altLang="zh-TW" dirty="0" smtClean="0">
                <a:solidFill>
                  <a:srgbClr val="0070C0"/>
                </a:solidFill>
                <a:latin typeface="標楷體" panose="03000509000000000000" pitchFamily="65" charset="-120"/>
                <a:ea typeface="標楷體" panose="03000509000000000000" pitchFamily="65" charset="-120"/>
              </a:rPr>
              <a:t>1</a:t>
            </a:r>
            <a:r>
              <a:rPr lang="zh-TW" altLang="en-US" dirty="0" smtClean="0">
                <a:solidFill>
                  <a:srgbClr val="0070C0"/>
                </a:solidFill>
                <a:latin typeface="標楷體" panose="03000509000000000000" pitchFamily="65" charset="-120"/>
                <a:ea typeface="標楷體" panose="03000509000000000000" pitchFamily="65" charset="-120"/>
              </a:rPr>
              <a:t>日自行審查教師資格，先予</a:t>
            </a:r>
            <a:r>
              <a:rPr lang="en-US" altLang="zh-TW" dirty="0" smtClean="0">
                <a:solidFill>
                  <a:srgbClr val="0070C0"/>
                </a:solidFill>
                <a:latin typeface="標楷體" panose="03000509000000000000" pitchFamily="65" charset="-120"/>
                <a:ea typeface="標楷體" panose="03000509000000000000" pitchFamily="65" charset="-120"/>
              </a:rPr>
              <a:t>3</a:t>
            </a:r>
            <a:r>
              <a:rPr lang="zh-TW" altLang="en-US" dirty="0" smtClean="0">
                <a:solidFill>
                  <a:srgbClr val="0070C0"/>
                </a:solidFill>
                <a:latin typeface="標楷體" panose="03000509000000000000" pitchFamily="65" charset="-120"/>
                <a:ea typeface="標楷體" panose="03000509000000000000" pitchFamily="65" charset="-120"/>
              </a:rPr>
              <a:t>年自審觀察期。</a:t>
            </a:r>
            <a:endParaRPr lang="zh-TW" altLang="en-US" dirty="0">
              <a:solidFill>
                <a:srgbClr val="0070C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p:txBody>
          <a:bodyPr/>
          <a:lstStyle/>
          <a:p>
            <a:r>
              <a:rPr lang="zh-TW" altLang="en-US" sz="3200" dirty="0" smtClean="0">
                <a:latin typeface="標楷體" panose="03000509000000000000" pitchFamily="65" charset="-120"/>
                <a:ea typeface="標楷體" panose="03000509000000000000" pitchFamily="65" charset="-120"/>
              </a:rPr>
              <a:t>凡送審教師於</a:t>
            </a:r>
            <a:r>
              <a:rPr lang="en-US" altLang="zh-TW" sz="3200" dirty="0" smtClean="0">
                <a:latin typeface="標楷體" panose="03000509000000000000" pitchFamily="65" charset="-120"/>
                <a:ea typeface="標楷體" panose="03000509000000000000" pitchFamily="65" charset="-120"/>
              </a:rPr>
              <a:t>104</a:t>
            </a:r>
            <a:r>
              <a:rPr lang="zh-TW" altLang="en-US" sz="3200" dirty="0" smtClean="0">
                <a:latin typeface="標楷體" panose="03000509000000000000" pitchFamily="65" charset="-120"/>
                <a:ea typeface="標楷體" panose="03000509000000000000" pitchFamily="65" charset="-120"/>
              </a:rPr>
              <a:t>年</a:t>
            </a:r>
            <a:r>
              <a:rPr lang="en-US" altLang="zh-TW" sz="3200" dirty="0" smtClean="0">
                <a:latin typeface="標楷體" panose="03000509000000000000" pitchFamily="65" charset="-120"/>
                <a:ea typeface="標楷體" panose="03000509000000000000" pitchFamily="65" charset="-120"/>
              </a:rPr>
              <a:t>8</a:t>
            </a:r>
            <a:r>
              <a:rPr lang="zh-TW" altLang="en-US" sz="3200" dirty="0" smtClean="0">
                <a:latin typeface="標楷體" panose="03000509000000000000" pitchFamily="65" charset="-120"/>
                <a:ea typeface="標楷體" panose="03000509000000000000" pitchFamily="65" charset="-120"/>
              </a:rPr>
              <a:t>月</a:t>
            </a:r>
            <a:r>
              <a:rPr lang="en-US" altLang="zh-TW" sz="3200" dirty="0" smtClean="0">
                <a:latin typeface="標楷體" panose="03000509000000000000" pitchFamily="65" charset="-120"/>
                <a:ea typeface="標楷體" panose="03000509000000000000" pitchFamily="65" charset="-120"/>
              </a:rPr>
              <a:t>1</a:t>
            </a:r>
            <a:r>
              <a:rPr lang="zh-TW" altLang="en-US" sz="3200" dirty="0" smtClean="0">
                <a:latin typeface="標楷體" panose="03000509000000000000" pitchFamily="65" charset="-120"/>
                <a:ea typeface="標楷體" panose="03000509000000000000" pitchFamily="65" charset="-120"/>
              </a:rPr>
              <a:t>日起，向本校最低一級教評會</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系教評會</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提出申請者，由學校自行審查教師資格。</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配合教育部多元</a:t>
            </a:r>
            <a:r>
              <a:rPr lang="zh-TW" altLang="en-US" sz="3200" dirty="0">
                <a:latin typeface="標楷體" panose="03000509000000000000" pitchFamily="65" charset="-120"/>
                <a:ea typeface="標楷體" panose="03000509000000000000" pitchFamily="65" charset="-120"/>
              </a:rPr>
              <a:t>升</a:t>
            </a:r>
            <a:r>
              <a:rPr lang="zh-TW" altLang="en-US" sz="3200" dirty="0" smtClean="0">
                <a:latin typeface="標楷體" panose="03000509000000000000" pitchFamily="65" charset="-120"/>
                <a:ea typeface="標楷體" panose="03000509000000000000" pitchFamily="65" charset="-120"/>
              </a:rPr>
              <a:t>等制度，新增「教學型」</a:t>
            </a:r>
            <a:r>
              <a:rPr lang="zh-TW" altLang="en-US" sz="3200" dirty="0">
                <a:latin typeface="標楷體" panose="03000509000000000000" pitchFamily="65" charset="-120"/>
                <a:ea typeface="標楷體" panose="03000509000000000000" pitchFamily="65" charset="-120"/>
              </a:rPr>
              <a:t>升</a:t>
            </a:r>
            <a:r>
              <a:rPr lang="zh-TW" altLang="en-US" sz="3200" dirty="0" smtClean="0">
                <a:latin typeface="標楷體" panose="03000509000000000000" pitchFamily="65" charset="-120"/>
                <a:ea typeface="標楷體" panose="03000509000000000000" pitchFamily="65" charset="-120"/>
              </a:rPr>
              <a:t>等類型，鼓勵教師以</a:t>
            </a:r>
            <a:r>
              <a:rPr lang="zh-TW" altLang="en-US" sz="3200" u="sng" dirty="0" smtClean="0">
                <a:latin typeface="標楷體" panose="03000509000000000000" pitchFamily="65" charset="-120"/>
                <a:ea typeface="標楷體" panose="03000509000000000000" pitchFamily="65" charset="-120"/>
              </a:rPr>
              <a:t>教學成果技術報告</a:t>
            </a:r>
            <a:r>
              <a:rPr lang="zh-TW" altLang="en-US" sz="3200" dirty="0" smtClean="0">
                <a:latin typeface="標楷體" panose="03000509000000000000" pitchFamily="65" charset="-120"/>
                <a:ea typeface="標楷體" panose="03000509000000000000" pitchFamily="65" charset="-120"/>
              </a:rPr>
              <a:t>取代專門著作提出升等。</a:t>
            </a:r>
            <a:endParaRPr lang="en-US" altLang="zh-TW" sz="3200" dirty="0" smtClean="0">
              <a:latin typeface="標楷體" panose="03000509000000000000" pitchFamily="65" charset="-120"/>
              <a:ea typeface="標楷體" panose="03000509000000000000" pitchFamily="65" charset="-120"/>
            </a:endParaRPr>
          </a:p>
          <a:p>
            <a:endParaRPr lang="zh-TW" altLang="en-US" dirty="0"/>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5654" y="1598141"/>
            <a:ext cx="1952625" cy="928813"/>
          </a:xfrm>
          <a:prstGeom prst="rect">
            <a:avLst/>
          </a:prstGeom>
        </p:spPr>
      </p:pic>
    </p:spTree>
    <p:extLst>
      <p:ext uri="{BB962C8B-B14F-4D97-AF65-F5344CB8AC3E}">
        <p14:creationId xmlns:p14="http://schemas.microsoft.com/office/powerpoint/2010/main" val="2868828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rPr>
              <a:t>升</a:t>
            </a:r>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等注意事項</a:t>
            </a:r>
            <a: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t>(2)</a:t>
            </a:r>
            <a:endPar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sp>
        <p:nvSpPr>
          <p:cNvPr id="3" name="內容版面配置區 2"/>
          <p:cNvSpPr>
            <a:spLocks noGrp="1"/>
          </p:cNvSpPr>
          <p:nvPr>
            <p:ph sz="quarter" idx="13"/>
          </p:nvPr>
        </p:nvSpPr>
        <p:spPr>
          <a:xfrm>
            <a:off x="1295400" y="2380735"/>
            <a:ext cx="9693875" cy="3495133"/>
          </a:xfrm>
        </p:spPr>
        <p:txBody>
          <a:bodyPr>
            <a:normAutofit/>
          </a:bodyPr>
          <a:lstStyle/>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升等代表著作合</a:t>
            </a:r>
            <a:r>
              <a:rPr lang="zh-TW" altLang="en-US" dirty="0">
                <a:latin typeface="標楷體" panose="03000509000000000000" pitchFamily="65" charset="-120"/>
                <a:ea typeface="標楷體" panose="03000509000000000000" pitchFamily="65" charset="-120"/>
              </a:rPr>
              <a:t>著</a:t>
            </a:r>
            <a:r>
              <a:rPr lang="zh-TW" altLang="en-US" dirty="0" smtClean="0">
                <a:latin typeface="標楷體" panose="03000509000000000000" pitchFamily="65" charset="-120"/>
                <a:ea typeface="標楷體" panose="03000509000000000000" pitchFamily="65" charset="-120"/>
              </a:rPr>
              <a:t>人證明部分，如有</a:t>
            </a:r>
            <a:r>
              <a:rPr lang="zh-TW" altLang="en-US" dirty="0">
                <a:solidFill>
                  <a:srgbClr val="00B050"/>
                </a:solidFill>
                <a:latin typeface="標楷體" panose="03000509000000000000" pitchFamily="65" charset="-120"/>
                <a:ea typeface="標楷體" panose="03000509000000000000" pitchFamily="65" charset="-120"/>
              </a:rPr>
              <a:t>多人</a:t>
            </a:r>
            <a:r>
              <a:rPr lang="zh-TW" altLang="en-US" dirty="0" smtClean="0">
                <a:solidFill>
                  <a:srgbClr val="00B050"/>
                </a:solidFill>
                <a:latin typeface="標楷體" panose="03000509000000000000" pitchFamily="65" charset="-120"/>
                <a:ea typeface="標楷體" panose="03000509000000000000" pitchFamily="65" charset="-120"/>
              </a:rPr>
              <a:t>合著</a:t>
            </a:r>
            <a:r>
              <a:rPr lang="zh-TW" altLang="en-US" dirty="0" smtClean="0">
                <a:latin typeface="標楷體" panose="03000509000000000000" pitchFamily="65" charset="-120"/>
                <a:ea typeface="標楷體" panose="03000509000000000000" pitchFamily="65" charset="-120"/>
              </a:rPr>
              <a:t>，請老師</a:t>
            </a:r>
            <a:r>
              <a:rPr lang="zh-TW" altLang="en-US" dirty="0" smtClean="0">
                <a:solidFill>
                  <a:srgbClr val="00B050"/>
                </a:solidFill>
                <a:latin typeface="標楷體" panose="03000509000000000000" pitchFamily="65" charset="-120"/>
                <a:ea typeface="標楷體" panose="03000509000000000000" pitchFamily="65" charset="-120"/>
              </a:rPr>
              <a:t>清楚敘明每位合著者之貢獻度及</a:t>
            </a:r>
            <a:r>
              <a:rPr lang="zh-TW" altLang="en-US" dirty="0">
                <a:solidFill>
                  <a:srgbClr val="00B050"/>
                </a:solidFill>
                <a:latin typeface="標楷體" panose="03000509000000000000" pitchFamily="65" charset="-120"/>
                <a:ea typeface="標楷體" panose="03000509000000000000" pitchFamily="65" charset="-120"/>
              </a:rPr>
              <a:t>主要負責的</a:t>
            </a:r>
            <a:r>
              <a:rPr lang="zh-TW" altLang="en-US" dirty="0" smtClean="0">
                <a:solidFill>
                  <a:srgbClr val="00B050"/>
                </a:solidFill>
                <a:latin typeface="標楷體" panose="03000509000000000000" pitchFamily="65" charset="-120"/>
                <a:ea typeface="標楷體" panose="03000509000000000000" pitchFamily="65" charset="-120"/>
              </a:rPr>
              <a:t>部分</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(ex.</a:t>
            </a:r>
            <a:r>
              <a:rPr lang="en-US" altLang="zh-TW" dirty="0"/>
              <a:t> </a:t>
            </a: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訂定研究</a:t>
            </a:r>
            <a:r>
              <a:rPr lang="zh-TW" altLang="en-US" dirty="0" smtClean="0">
                <a:latin typeface="標楷體" panose="03000509000000000000" pitchFamily="65" charset="-120"/>
                <a:ea typeface="標楷體" panose="03000509000000000000" pitchFamily="65" charset="-120"/>
              </a:rPr>
              <a:t>方向、</a:t>
            </a:r>
            <a:r>
              <a:rPr lang="en-US" altLang="zh-TW" dirty="0" smtClean="0">
                <a:latin typeface="標楷體" panose="03000509000000000000" pitchFamily="65" charset="-120"/>
                <a:ea typeface="標楷體" panose="03000509000000000000" pitchFamily="65" charset="-120"/>
              </a:rPr>
              <a:t>B</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訂定研究方向</a:t>
            </a:r>
            <a:r>
              <a:rPr lang="zh-TW" altLang="en-US" dirty="0" smtClean="0">
                <a:latin typeface="標楷體" panose="03000509000000000000" pitchFamily="65" charset="-120"/>
                <a:ea typeface="標楷體" panose="03000509000000000000" pitchFamily="65" charset="-120"/>
              </a:rPr>
              <a:t>和部分內文撰寫</a:t>
            </a:r>
            <a:r>
              <a:rPr lang="en-US" altLang="zh-TW" dirty="0" smtClean="0">
                <a:latin typeface="標楷體" panose="03000509000000000000" pitchFamily="65" charset="-120"/>
                <a:ea typeface="標楷體" panose="03000509000000000000" pitchFamily="65" charset="-120"/>
              </a:rPr>
              <a:t>)</a:t>
            </a: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教師著作所用國名一定要是「</a:t>
            </a:r>
            <a:r>
              <a:rPr lang="en-US" altLang="zh-TW" dirty="0" smtClean="0">
                <a:solidFill>
                  <a:srgbClr val="FF0000"/>
                </a:solidFill>
                <a:latin typeface="標楷體" panose="03000509000000000000" pitchFamily="65" charset="-120"/>
                <a:ea typeface="標楷體" panose="03000509000000000000" pitchFamily="65" charset="-120"/>
              </a:rPr>
              <a:t>Taiwan</a:t>
            </a:r>
            <a:r>
              <a:rPr lang="zh-TW" altLang="en-US" dirty="0" smtClean="0">
                <a:latin typeface="標楷體" panose="03000509000000000000" pitchFamily="65" charset="-120"/>
                <a:ea typeface="標楷體" panose="03000509000000000000" pitchFamily="65" charset="-120"/>
              </a:rPr>
              <a:t>」或「</a:t>
            </a:r>
            <a:r>
              <a:rPr lang="en-US" altLang="zh-TW" dirty="0">
                <a:solidFill>
                  <a:srgbClr val="FF0000"/>
                </a:solidFill>
                <a:latin typeface="標楷體" panose="03000509000000000000" pitchFamily="65" charset="-120"/>
                <a:ea typeface="標楷體" panose="03000509000000000000" pitchFamily="65" charset="-120"/>
              </a:rPr>
              <a:t>R.O.C</a:t>
            </a:r>
            <a:r>
              <a:rPr lang="zh-TW" altLang="en-US" dirty="0" smtClean="0">
                <a:latin typeface="標楷體" panose="03000509000000000000" pitchFamily="65" charset="-120"/>
                <a:ea typeface="標楷體" panose="03000509000000000000" pitchFamily="65" charset="-120"/>
              </a:rPr>
              <a:t>」，如出現「</a:t>
            </a:r>
            <a:r>
              <a:rPr lang="en-US" altLang="zh-TW" dirty="0" smtClean="0">
                <a:latin typeface="標楷體" panose="03000509000000000000" pitchFamily="65" charset="-120"/>
                <a:ea typeface="標楷體" panose="03000509000000000000" pitchFamily="65" charset="-120"/>
              </a:rPr>
              <a:t>Taiwan </a:t>
            </a:r>
            <a:r>
              <a:rPr lang="en-US" altLang="zh-TW" dirty="0" err="1" smtClean="0">
                <a:latin typeface="標楷體" panose="03000509000000000000" pitchFamily="65" charset="-120"/>
                <a:ea typeface="標楷體" panose="03000509000000000000" pitchFamily="65" charset="-120"/>
              </a:rPr>
              <a:t>ChinA</a:t>
            </a:r>
            <a:r>
              <a:rPr lang="zh-TW" altLang="en-US" dirty="0" smtClean="0">
                <a:latin typeface="標楷體" panose="03000509000000000000" pitchFamily="65" charset="-120"/>
                <a:ea typeface="標楷體" panose="03000509000000000000" pitchFamily="65" charset="-120"/>
              </a:rPr>
              <a:t>」或「</a:t>
            </a:r>
            <a:r>
              <a:rPr lang="en-US" altLang="zh-TW" dirty="0" smtClean="0">
                <a:latin typeface="標楷體" panose="03000509000000000000" pitchFamily="65" charset="-120"/>
                <a:ea typeface="標楷體" panose="03000509000000000000" pitchFamily="65" charset="-120"/>
              </a:rPr>
              <a:t>CHINA</a:t>
            </a:r>
            <a:r>
              <a:rPr lang="zh-TW" altLang="en-US" dirty="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之國名，請升等教師務必向發表期刊提出更正，若仍使用含有中華人民共和國之國名，該篇著作不得作為升等作。</a:t>
            </a:r>
            <a:endParaRPr lang="en-US" altLang="zh-TW" dirty="0">
              <a:latin typeface="標楷體" panose="03000509000000000000" pitchFamily="65" charset="-120"/>
              <a:ea typeface="標楷體" panose="03000509000000000000" pitchFamily="65" charset="-120"/>
            </a:endParaRPr>
          </a:p>
          <a:p>
            <a:pPr lvl="0">
              <a:buFont typeface="Wingdings" panose="05000000000000000000" pitchFamily="2" charset="2"/>
              <a:buChar char="Ø"/>
            </a:pPr>
            <a:r>
              <a:rPr lang="zh-TW" altLang="zh-TW" sz="2100" dirty="0" smtClean="0">
                <a:solidFill>
                  <a:srgbClr val="FF0000"/>
                </a:solidFill>
                <a:latin typeface="標楷體" panose="03000509000000000000" pitchFamily="65" charset="-120"/>
                <a:ea typeface="標楷體" panose="03000509000000000000" pitchFamily="65" charset="-120"/>
              </a:rPr>
              <a:t>「</a:t>
            </a:r>
            <a:r>
              <a:rPr lang="zh-TW" altLang="en-US" sz="2100" dirty="0" smtClean="0">
                <a:solidFill>
                  <a:srgbClr val="FF0000"/>
                </a:solidFill>
                <a:latin typeface="標楷體" panose="03000509000000000000" pitchFamily="65" charset="-120"/>
                <a:ea typeface="標楷體" panose="03000509000000000000" pitchFamily="65" charset="-120"/>
              </a:rPr>
              <a:t>專利發明</a:t>
            </a:r>
            <a:r>
              <a:rPr lang="zh-TW" altLang="zh-TW" sz="2100" dirty="0" smtClean="0">
                <a:solidFill>
                  <a:srgbClr val="FF0000"/>
                </a:solidFill>
                <a:latin typeface="標楷體" panose="03000509000000000000" pitchFamily="65" charset="-120"/>
                <a:ea typeface="標楷體" panose="03000509000000000000" pitchFamily="65" charset="-120"/>
              </a:rPr>
              <a:t>」</a:t>
            </a:r>
            <a:r>
              <a:rPr lang="zh-TW" altLang="en-US" sz="2100" dirty="0" smtClean="0">
                <a:solidFill>
                  <a:srgbClr val="FF0000"/>
                </a:solidFill>
                <a:latin typeface="標楷體" panose="03000509000000000000" pitchFamily="65" charset="-120"/>
                <a:ea typeface="標楷體" panose="03000509000000000000" pitchFamily="65" charset="-120"/>
              </a:rPr>
              <a:t>並非著作，</a:t>
            </a:r>
            <a:r>
              <a:rPr lang="zh-TW" altLang="en-US" sz="2100" dirty="0" smtClean="0">
                <a:latin typeface="標楷體" panose="03000509000000000000" pitchFamily="65" charset="-120"/>
                <a:ea typeface="標楷體" panose="03000509000000000000" pitchFamily="65" charset="-120"/>
              </a:rPr>
              <a:t>須撰擬成技術報告書面形式</a:t>
            </a:r>
            <a:r>
              <a:rPr lang="en-US" altLang="zh-TW" sz="2100" dirty="0" smtClean="0">
                <a:latin typeface="標楷體" panose="03000509000000000000" pitchFamily="65" charset="-120"/>
                <a:ea typeface="標楷體" panose="03000509000000000000" pitchFamily="65" charset="-120"/>
              </a:rPr>
              <a:t>(</a:t>
            </a:r>
            <a:r>
              <a:rPr lang="zh-TW" altLang="zh-TW" sz="2100" u="sng" dirty="0">
                <a:latin typeface="標楷體" panose="03000509000000000000" pitchFamily="65" charset="-120"/>
                <a:ea typeface="標楷體" panose="03000509000000000000" pitchFamily="65" charset="-120"/>
              </a:rPr>
              <a:t>研發理念</a:t>
            </a:r>
            <a:r>
              <a:rPr lang="zh-TW" altLang="zh-TW" sz="2100" dirty="0">
                <a:latin typeface="標楷體" panose="03000509000000000000" pitchFamily="65" charset="-120"/>
                <a:ea typeface="標楷體" panose="03000509000000000000" pitchFamily="65" charset="-120"/>
              </a:rPr>
              <a:t>、</a:t>
            </a:r>
            <a:r>
              <a:rPr lang="zh-TW" altLang="zh-TW" sz="2100" u="sng" dirty="0">
                <a:latin typeface="標楷體" panose="03000509000000000000" pitchFamily="65" charset="-120"/>
                <a:ea typeface="標楷體" panose="03000509000000000000" pitchFamily="65" charset="-120"/>
              </a:rPr>
              <a:t>學理基礎</a:t>
            </a:r>
            <a:r>
              <a:rPr lang="zh-TW" altLang="zh-TW" sz="2100" dirty="0">
                <a:latin typeface="標楷體" panose="03000509000000000000" pitchFamily="65" charset="-120"/>
                <a:ea typeface="標楷體" panose="03000509000000000000" pitchFamily="65" charset="-120"/>
              </a:rPr>
              <a:t>、</a:t>
            </a:r>
            <a:r>
              <a:rPr lang="zh-TW" altLang="zh-TW" sz="2100" u="sng" dirty="0">
                <a:latin typeface="標楷體" panose="03000509000000000000" pitchFamily="65" charset="-120"/>
                <a:ea typeface="標楷體" panose="03000509000000000000" pitchFamily="65" charset="-120"/>
              </a:rPr>
              <a:t>主題內容</a:t>
            </a:r>
            <a:r>
              <a:rPr lang="zh-TW" altLang="zh-TW" sz="2100" dirty="0">
                <a:latin typeface="標楷體" panose="03000509000000000000" pitchFamily="65" charset="-120"/>
                <a:ea typeface="標楷體" panose="03000509000000000000" pitchFamily="65" charset="-120"/>
              </a:rPr>
              <a:t>、</a:t>
            </a:r>
            <a:r>
              <a:rPr lang="zh-TW" altLang="zh-TW" sz="2100" u="sng" dirty="0">
                <a:latin typeface="標楷體" panose="03000509000000000000" pitchFamily="65" charset="-120"/>
                <a:ea typeface="標楷體" panose="03000509000000000000" pitchFamily="65" charset="-120"/>
              </a:rPr>
              <a:t>方法技巧</a:t>
            </a:r>
            <a:r>
              <a:rPr lang="zh-TW" altLang="zh-TW" sz="2100" dirty="0">
                <a:latin typeface="標楷體" panose="03000509000000000000" pitchFamily="65" charset="-120"/>
                <a:ea typeface="標楷體" panose="03000509000000000000" pitchFamily="65" charset="-120"/>
              </a:rPr>
              <a:t>及</a:t>
            </a:r>
            <a:r>
              <a:rPr lang="zh-TW" altLang="zh-TW" sz="2100" u="sng" dirty="0">
                <a:latin typeface="標楷體" panose="03000509000000000000" pitchFamily="65" charset="-120"/>
                <a:ea typeface="標楷體" panose="03000509000000000000" pitchFamily="65" charset="-120"/>
              </a:rPr>
              <a:t>成果貢獻</a:t>
            </a:r>
            <a:r>
              <a:rPr lang="en-US" altLang="zh-TW" sz="2100" dirty="0" smtClean="0">
                <a:latin typeface="標楷體" panose="03000509000000000000" pitchFamily="65" charset="-120"/>
                <a:ea typeface="標楷體" panose="03000509000000000000" pitchFamily="65" charset="-120"/>
              </a:rPr>
              <a:t>)</a:t>
            </a:r>
            <a:r>
              <a:rPr lang="zh-TW" altLang="en-US" sz="2100" dirty="0" smtClean="0">
                <a:latin typeface="標楷體" panose="03000509000000000000" pitchFamily="65" charset="-120"/>
                <a:ea typeface="標楷體" panose="03000509000000000000" pitchFamily="65" charset="-120"/>
              </a:rPr>
              <a:t>，方得列為代表作或參考作。</a:t>
            </a:r>
            <a:endParaRPr lang="en-US" altLang="zh-TW" sz="2100"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038" y="1118953"/>
            <a:ext cx="1371600" cy="1030224"/>
          </a:xfrm>
          <a:prstGeom prst="rect">
            <a:avLst/>
          </a:prstGeom>
        </p:spPr>
      </p:pic>
    </p:spTree>
    <p:extLst>
      <p:ext uri="{BB962C8B-B14F-4D97-AF65-F5344CB8AC3E}">
        <p14:creationId xmlns:p14="http://schemas.microsoft.com/office/powerpoint/2010/main" val="1658230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研討會論文出版發行證明</a:t>
            </a:r>
            <a:endPar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pic>
        <p:nvPicPr>
          <p:cNvPr id="4" name="內容版面配置區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74283" y="2306595"/>
            <a:ext cx="4267489" cy="3880021"/>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757" y="2306595"/>
            <a:ext cx="4456670" cy="3880021"/>
          </a:xfrm>
          <a:prstGeom prst="rect">
            <a:avLst/>
          </a:prstGeom>
        </p:spPr>
      </p:pic>
      <p:cxnSp>
        <p:nvCxnSpPr>
          <p:cNvPr id="9" name="直線單箭頭接點 8"/>
          <p:cNvCxnSpPr/>
          <p:nvPr/>
        </p:nvCxnSpPr>
        <p:spPr>
          <a:xfrm flipH="1">
            <a:off x="9440561" y="3896497"/>
            <a:ext cx="832022" cy="58488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0" name="矩形 9"/>
          <p:cNvSpPr/>
          <p:nvPr/>
        </p:nvSpPr>
        <p:spPr>
          <a:xfrm>
            <a:off x="3451654" y="5387547"/>
            <a:ext cx="1565189" cy="7002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p:nvPr/>
        </p:nvCxnSpPr>
        <p:spPr>
          <a:xfrm flipH="1">
            <a:off x="5016843" y="5659395"/>
            <a:ext cx="453081" cy="164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093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rPr>
              <a:t>升</a:t>
            </a:r>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等注意事項</a:t>
            </a:r>
            <a: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t>(3)</a:t>
            </a:r>
            <a:endPar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sp>
        <p:nvSpPr>
          <p:cNvPr id="3" name="內容版面配置區 2"/>
          <p:cNvSpPr>
            <a:spLocks noGrp="1"/>
          </p:cNvSpPr>
          <p:nvPr>
            <p:ph sz="quarter" idx="13"/>
          </p:nvPr>
        </p:nvSpPr>
        <p:spPr>
          <a:xfrm>
            <a:off x="913775" y="2206624"/>
            <a:ext cx="10363826" cy="4429124"/>
          </a:xfrm>
        </p:spPr>
        <p:txBody>
          <a:bodyPr>
            <a:normAutofit lnSpcReduction="10000"/>
          </a:bodyPr>
          <a:lstStyle/>
          <a:p>
            <a:pPr lvl="0">
              <a:buFont typeface="Wingdings" panose="05000000000000000000" pitchFamily="2" charset="2"/>
              <a:buChar char="Ø"/>
            </a:pPr>
            <a:r>
              <a:rPr lang="zh-TW" altLang="zh-TW" dirty="0">
                <a:latin typeface="標楷體" panose="03000509000000000000" pitchFamily="65" charset="-120"/>
                <a:ea typeface="標楷體" panose="03000509000000000000" pitchFamily="65" charset="-120"/>
              </a:rPr>
              <a:t>著作目錄一覽表內之「著作名稱」請與期刊之著作名稱一致</a:t>
            </a:r>
            <a:r>
              <a:rPr lang="en-US" altLang="zh-TW" dirty="0">
                <a:latin typeface="標楷體" panose="03000509000000000000" pitchFamily="65" charset="-120"/>
                <a:ea typeface="標楷體" panose="03000509000000000000" pitchFamily="65" charset="-120"/>
              </a:rPr>
              <a:t>(</a:t>
            </a:r>
            <a:r>
              <a:rPr lang="zh-TW" altLang="zh-TW" dirty="0">
                <a:solidFill>
                  <a:srgbClr val="00B050"/>
                </a:solidFill>
                <a:latin typeface="標楷體" panose="03000509000000000000" pitchFamily="65" charset="-120"/>
                <a:ea typeface="標楷體" panose="03000509000000000000" pitchFamily="65" charset="-120"/>
              </a:rPr>
              <a:t>英文字母大小寫均須一致</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p>
          <a:p>
            <a:pPr>
              <a:buFont typeface="Wingdings" panose="05000000000000000000" pitchFamily="2" charset="2"/>
              <a:buChar char="Ø"/>
            </a:pPr>
            <a:r>
              <a:rPr lang="zh-TW" altLang="zh-TW" dirty="0" smtClean="0">
                <a:latin typeface="標楷體" panose="03000509000000000000" pitchFamily="65" charset="-120"/>
                <a:ea typeface="標楷體" panose="03000509000000000000" pitchFamily="65" charset="-120"/>
              </a:rPr>
              <a:t>參考</a:t>
            </a:r>
            <a:r>
              <a:rPr lang="zh-TW" altLang="zh-TW" dirty="0">
                <a:latin typeface="標楷體" panose="03000509000000000000" pitchFamily="65" charset="-120"/>
                <a:ea typeface="標楷體" panose="03000509000000000000" pitchFamily="65" charset="-120"/>
              </a:rPr>
              <a:t>著作即代表著作外之期刊論文或專書，有關其他教學服務表現、獲獎紀錄</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等非屬參考著作範圍，建議老師移至</a:t>
            </a:r>
            <a:r>
              <a:rPr lang="zh-TW"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教學、服務及輔導之</a:t>
            </a:r>
            <a:r>
              <a:rPr lang="zh-TW" altLang="zh-TW" dirty="0" smtClean="0">
                <a:latin typeface="標楷體" panose="03000509000000000000" pitchFamily="65" charset="-120"/>
                <a:ea typeface="標楷體" panose="03000509000000000000" pitchFamily="65" charset="-120"/>
              </a:rPr>
              <a:t>參考</a:t>
            </a:r>
            <a:r>
              <a:rPr lang="zh-TW" altLang="zh-TW" dirty="0">
                <a:latin typeface="標楷體" panose="03000509000000000000" pitchFamily="65" charset="-120"/>
                <a:ea typeface="標楷體" panose="03000509000000000000" pitchFamily="65" charset="-120"/>
              </a:rPr>
              <a:t>資料」</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著作</a:t>
            </a:r>
            <a:r>
              <a:rPr lang="zh-TW" altLang="zh-TW" dirty="0">
                <a:latin typeface="標楷體" panose="03000509000000000000" pitchFamily="65" charset="-120"/>
                <a:ea typeface="標楷體" panose="03000509000000000000" pitchFamily="65" charset="-120"/>
              </a:rPr>
              <a:t>放置</a:t>
            </a:r>
            <a:r>
              <a:rPr lang="zh-TW" altLang="zh-TW" dirty="0" smtClean="0">
                <a:latin typeface="標楷體" panose="03000509000000000000" pitchFamily="65" charset="-120"/>
                <a:ea typeface="標楷體" panose="03000509000000000000" pitchFamily="65" charset="-120"/>
              </a:rPr>
              <a:t>順序</a:t>
            </a:r>
            <a:r>
              <a:rPr lang="zh-TW" altLang="en-US" dirty="0" smtClean="0">
                <a:latin typeface="標楷體" panose="03000509000000000000" pitchFamily="65" charset="-120"/>
                <a:ea typeface="標楷體" panose="03000509000000000000" pitchFamily="65" charset="-120"/>
              </a:rPr>
              <a:t>須</a:t>
            </a:r>
            <a:r>
              <a:rPr lang="zh-TW" altLang="zh-TW" dirty="0" smtClean="0">
                <a:latin typeface="標楷體" panose="03000509000000000000" pitchFamily="65" charset="-120"/>
                <a:ea typeface="標楷體" panose="03000509000000000000" pitchFamily="65" charset="-120"/>
              </a:rPr>
              <a:t>與</a:t>
            </a:r>
            <a:r>
              <a:rPr lang="zh-TW" altLang="zh-TW" dirty="0">
                <a:latin typeface="標楷體" panose="03000509000000000000" pitchFamily="65" charset="-120"/>
                <a:ea typeface="標楷體" panose="03000509000000000000" pitchFamily="65" charset="-120"/>
              </a:rPr>
              <a:t>著作目錄一覽表之</a:t>
            </a:r>
            <a:r>
              <a:rPr lang="zh-TW" altLang="zh-TW" dirty="0" smtClean="0">
                <a:latin typeface="標楷體" panose="03000509000000000000" pitchFamily="65" charset="-120"/>
                <a:ea typeface="標楷體" panose="03000509000000000000" pitchFamily="65" charset="-120"/>
              </a:rPr>
              <a:t>順次一致</a:t>
            </a:r>
            <a:r>
              <a:rPr lang="zh-TW" altLang="zh-TW" dirty="0">
                <a:latin typeface="標楷體" panose="03000509000000000000" pitchFamily="65" charset="-120"/>
                <a:ea typeface="標楷體" panose="03000509000000000000" pitchFamily="65" charset="-120"/>
              </a:rPr>
              <a:t>，著作目錄一覽表中須明確填列出版</a:t>
            </a:r>
            <a:r>
              <a:rPr lang="zh-TW" altLang="zh-TW" b="1" dirty="0">
                <a:solidFill>
                  <a:srgbClr val="00B050"/>
                </a:solidFill>
                <a:latin typeface="標楷體" panose="03000509000000000000" pitchFamily="65" charset="-120"/>
                <a:ea typeface="標楷體" panose="03000509000000000000" pitchFamily="65" charset="-120"/>
              </a:rPr>
              <a:t>年、月</a:t>
            </a:r>
            <a:r>
              <a:rPr lang="zh-TW" altLang="zh-TW" dirty="0">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所填之出版時間須能於紙本資料中看出</a:t>
            </a:r>
            <a:r>
              <a:rPr lang="zh-TW" altLang="zh-TW" dirty="0">
                <a:latin typeface="標楷體" panose="03000509000000000000" pitchFamily="65" charset="-120"/>
                <a:ea typeface="標楷體" panose="03000509000000000000" pitchFamily="65" charset="-120"/>
              </a:rPr>
              <a:t>，如未出版之文章僅能填寫接受</a:t>
            </a:r>
            <a:r>
              <a:rPr lang="zh-TW" altLang="zh-TW" dirty="0" smtClean="0">
                <a:latin typeface="標楷體" panose="03000509000000000000" pitchFamily="65" charset="-120"/>
                <a:ea typeface="標楷體" panose="03000509000000000000" pitchFamily="65" charset="-120"/>
              </a:rPr>
              <a:t>日期</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產學合作案之</a:t>
            </a:r>
            <a:r>
              <a:rPr lang="zh-TW" altLang="en-US" dirty="0" smtClean="0">
                <a:solidFill>
                  <a:srgbClr val="00B050"/>
                </a:solidFill>
                <a:latin typeface="標楷體" panose="03000509000000000000" pitchFamily="65" charset="-120"/>
                <a:ea typeface="標楷體" panose="03000509000000000000" pitchFamily="65" charset="-120"/>
              </a:rPr>
              <a:t>合約起日</a:t>
            </a:r>
            <a:r>
              <a:rPr lang="zh-TW" altLang="en-US" dirty="0" smtClean="0">
                <a:latin typeface="標楷體" panose="03000509000000000000" pitchFamily="65" charset="-120"/>
                <a:ea typeface="標楷體" panose="03000509000000000000" pitchFamily="65" charset="-120"/>
              </a:rPr>
              <a:t>如係在教師取得前一職級教師資格前，其合約屆滿有其成果，則在送審前，並據以完成技術報告之撰擬，仍應以</a:t>
            </a:r>
            <a:r>
              <a:rPr lang="zh-TW" altLang="en-US" dirty="0" smtClean="0">
                <a:solidFill>
                  <a:srgbClr val="FF0000"/>
                </a:solidFill>
                <a:latin typeface="標楷體" panose="03000509000000000000" pitchFamily="65" charset="-120"/>
                <a:ea typeface="標楷體" panose="03000509000000000000" pitchFamily="65" charset="-120"/>
              </a:rPr>
              <a:t>合約結束日</a:t>
            </a:r>
            <a:r>
              <a:rPr lang="zh-TW" altLang="en-US" dirty="0" smtClean="0">
                <a:latin typeface="標楷體" panose="03000509000000000000" pitchFamily="65" charset="-120"/>
                <a:ea typeface="標楷體" panose="03000509000000000000" pitchFamily="65" charset="-120"/>
              </a:rPr>
              <a:t>為取得前一職級教師資格後之成果認列。</a:t>
            </a:r>
            <a:endParaRPr lang="en-US" altLang="zh-TW" dirty="0" smtClean="0">
              <a:latin typeface="標楷體" panose="03000509000000000000" pitchFamily="65" charset="-120"/>
              <a:ea typeface="標楷體" panose="03000509000000000000" pitchFamily="65" charset="-120"/>
            </a:endParaRPr>
          </a:p>
          <a:p>
            <a:r>
              <a:rPr lang="zh-TW" altLang="en-US" sz="2100" dirty="0">
                <a:latin typeface="標楷體" panose="03000509000000000000" pitchFamily="65" charset="-120"/>
                <a:ea typeface="標楷體" panose="03000509000000000000" pitchFamily="65" charset="-120"/>
              </a:rPr>
              <a:t>以</a:t>
            </a:r>
            <a:r>
              <a:rPr lang="zh-TW" altLang="en-US" sz="2100" u="sng" dirty="0">
                <a:solidFill>
                  <a:schemeClr val="accent6">
                    <a:lumMod val="75000"/>
                  </a:schemeClr>
                </a:solidFill>
                <a:latin typeface="標楷體" panose="03000509000000000000" pitchFamily="65" charset="-120"/>
                <a:ea typeface="標楷體" panose="03000509000000000000" pitchFamily="65" charset="-120"/>
              </a:rPr>
              <a:t>作品</a:t>
            </a:r>
            <a:r>
              <a:rPr lang="zh-TW" altLang="en-US" sz="2100" dirty="0">
                <a:solidFill>
                  <a:schemeClr val="accent6">
                    <a:lumMod val="75000"/>
                  </a:schemeClr>
                </a:solidFill>
                <a:latin typeface="標楷體" panose="03000509000000000000" pitchFamily="65" charset="-120"/>
                <a:ea typeface="標楷體" panose="03000509000000000000" pitchFamily="65" charset="-120"/>
              </a:rPr>
              <a:t>、</a:t>
            </a:r>
            <a:r>
              <a:rPr lang="zh-TW" altLang="en-US" sz="2100" u="sng" dirty="0">
                <a:solidFill>
                  <a:schemeClr val="accent6">
                    <a:lumMod val="75000"/>
                  </a:schemeClr>
                </a:solidFill>
                <a:latin typeface="標楷體" panose="03000509000000000000" pitchFamily="65" charset="-120"/>
                <a:ea typeface="標楷體" panose="03000509000000000000" pitchFamily="65" charset="-120"/>
              </a:rPr>
              <a:t>成就證明</a:t>
            </a:r>
            <a:r>
              <a:rPr lang="zh-TW" altLang="en-US" sz="2100" dirty="0">
                <a:solidFill>
                  <a:schemeClr val="accent6">
                    <a:lumMod val="75000"/>
                  </a:schemeClr>
                </a:solidFill>
                <a:latin typeface="標楷體" panose="03000509000000000000" pitchFamily="65" charset="-120"/>
                <a:ea typeface="標楷體" panose="03000509000000000000" pitchFamily="65" charset="-120"/>
              </a:rPr>
              <a:t>或</a:t>
            </a:r>
            <a:r>
              <a:rPr lang="zh-TW" altLang="en-US" sz="2100" u="sng" dirty="0">
                <a:solidFill>
                  <a:schemeClr val="accent6">
                    <a:lumMod val="75000"/>
                  </a:schemeClr>
                </a:solidFill>
                <a:latin typeface="標楷體" panose="03000509000000000000" pitchFamily="65" charset="-120"/>
                <a:ea typeface="標楷體" panose="03000509000000000000" pitchFamily="65" charset="-120"/>
              </a:rPr>
              <a:t>技術報告</a:t>
            </a:r>
            <a:r>
              <a:rPr lang="zh-TW" altLang="en-US" sz="2100" dirty="0">
                <a:solidFill>
                  <a:srgbClr val="FF0000"/>
                </a:solidFill>
                <a:latin typeface="標楷體" panose="03000509000000000000" pitchFamily="65" charset="-120"/>
                <a:ea typeface="標楷體" panose="03000509000000000000" pitchFamily="65" charset="-120"/>
              </a:rPr>
              <a:t>送審通過者，應</a:t>
            </a:r>
            <a:r>
              <a:rPr lang="zh-TW" altLang="en-US" sz="2100" dirty="0" smtClean="0">
                <a:solidFill>
                  <a:srgbClr val="FF0000"/>
                </a:solidFill>
                <a:latin typeface="標楷體" panose="03000509000000000000" pitchFamily="65" charset="-120"/>
                <a:ea typeface="標楷體" panose="03000509000000000000" pitchFamily="65" charset="-120"/>
              </a:rPr>
              <a:t>依規定</a:t>
            </a:r>
            <a:r>
              <a:rPr lang="zh-TW" altLang="en-US" sz="2100" dirty="0">
                <a:solidFill>
                  <a:srgbClr val="FF0000"/>
                </a:solidFill>
                <a:latin typeface="標楷體" panose="03000509000000000000" pitchFamily="65" charset="-120"/>
                <a:ea typeface="標楷體" panose="03000509000000000000" pitchFamily="65" charset="-120"/>
              </a:rPr>
              <a:t>公開出版發行。如未能</a:t>
            </a:r>
            <a:r>
              <a:rPr lang="zh-TW" altLang="en-US" sz="2100" dirty="0" smtClean="0">
                <a:solidFill>
                  <a:srgbClr val="FF0000"/>
                </a:solidFill>
                <a:latin typeface="標楷體" panose="03000509000000000000" pitchFamily="65" charset="-120"/>
                <a:ea typeface="標楷體" panose="03000509000000000000" pitchFamily="65" charset="-120"/>
              </a:rPr>
              <a:t>於升</a:t>
            </a:r>
            <a:r>
              <a:rPr lang="zh-TW" altLang="en-US" sz="2100" dirty="0">
                <a:solidFill>
                  <a:srgbClr val="FF0000"/>
                </a:solidFill>
                <a:latin typeface="標楷體" panose="03000509000000000000" pitchFamily="65" charset="-120"/>
                <a:ea typeface="標楷體" panose="03000509000000000000" pitchFamily="65" charset="-120"/>
              </a:rPr>
              <a:t>等生效日起一年內公開出版發行者，本校應撤銷該等級之教師資格及追繳其教師</a:t>
            </a:r>
            <a:r>
              <a:rPr lang="zh-TW" altLang="en-US" sz="2100" dirty="0" smtClean="0">
                <a:solidFill>
                  <a:srgbClr val="FF0000"/>
                </a:solidFill>
                <a:latin typeface="標楷體" panose="03000509000000000000" pitchFamily="65" charset="-120"/>
                <a:ea typeface="標楷體" panose="03000509000000000000" pitchFamily="65" charset="-120"/>
              </a:rPr>
              <a:t>證書</a:t>
            </a:r>
            <a:r>
              <a:rPr lang="zh-TW" altLang="en-US" sz="2100" dirty="0">
                <a:solidFill>
                  <a:srgbClr val="FF0000"/>
                </a:solidFill>
                <a:latin typeface="標楷體" panose="03000509000000000000" pitchFamily="65" charset="-120"/>
                <a:ea typeface="標楷體" panose="03000509000000000000" pitchFamily="65" charset="-120"/>
              </a:rPr>
              <a:t>，並報送教育部廢止該等級教師資格及註銷該等級教師證書。</a:t>
            </a:r>
            <a:r>
              <a:rPr lang="en-US" altLang="zh-TW" sz="1200" u="sng" dirty="0" smtClean="0">
                <a:solidFill>
                  <a:srgbClr val="0070C0"/>
                </a:solidFill>
                <a:latin typeface="王漢宗顏楷體繁" panose="02000500000000000000" pitchFamily="2" charset="-120"/>
                <a:ea typeface="王漢宗顏楷體繁" panose="02000500000000000000" pitchFamily="2" charset="-120"/>
              </a:rPr>
              <a:t>(</a:t>
            </a:r>
            <a:r>
              <a:rPr lang="zh-TW" altLang="en-US" sz="1200" u="sng" dirty="0" smtClean="0">
                <a:solidFill>
                  <a:srgbClr val="0070C0"/>
                </a:solidFill>
                <a:latin typeface="王漢宗顏楷體繁" panose="02000500000000000000" pitchFamily="2" charset="-120"/>
                <a:ea typeface="王漢宗顏楷體繁" panose="02000500000000000000" pitchFamily="2" charset="-120"/>
              </a:rPr>
              <a:t>本校教師聘任暨升等辦法第十九條</a:t>
            </a:r>
            <a:r>
              <a:rPr lang="zh-TW" altLang="en-US" sz="1200" u="sng" dirty="0">
                <a:solidFill>
                  <a:srgbClr val="0070C0"/>
                </a:solidFill>
                <a:latin typeface="王漢宗顏楷體繁" panose="02000500000000000000" pitchFamily="2" charset="-120"/>
                <a:ea typeface="王漢宗顏楷體繁" panose="02000500000000000000" pitchFamily="2" charset="-120"/>
              </a:rPr>
              <a:t>第三項</a:t>
            </a:r>
            <a:r>
              <a:rPr lang="en-US" altLang="zh-TW" sz="1200" u="sng" dirty="0">
                <a:solidFill>
                  <a:srgbClr val="0070C0"/>
                </a:solidFill>
                <a:latin typeface="王漢宗顏楷體繁" panose="02000500000000000000" pitchFamily="2" charset="-120"/>
                <a:ea typeface="王漢宗顏楷體繁" panose="02000500000000000000" pitchFamily="2" charset="-120"/>
              </a:rPr>
              <a:t>)</a:t>
            </a:r>
            <a:endParaRPr lang="zh-TW" altLang="en-US" sz="1200" dirty="0">
              <a:latin typeface="王漢宗顏楷體繁" panose="02000500000000000000" pitchFamily="2" charset="-120"/>
              <a:ea typeface="王漢宗顏楷體繁" panose="02000500000000000000" pitchFamily="2" charset="-120"/>
            </a:endParaRPr>
          </a:p>
          <a:p>
            <a:pPr>
              <a:buFont typeface="Wingdings" panose="05000000000000000000" pitchFamily="2" charset="2"/>
              <a:buChar char="Ø"/>
            </a:pP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140" y="626452"/>
            <a:ext cx="1500960" cy="1172392"/>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53" y="5753977"/>
            <a:ext cx="901131" cy="881771"/>
          </a:xfrm>
          <a:prstGeom prst="rect">
            <a:avLst/>
          </a:prstGeom>
        </p:spPr>
      </p:pic>
    </p:spTree>
    <p:extLst>
      <p:ext uri="{BB962C8B-B14F-4D97-AF65-F5344CB8AC3E}">
        <p14:creationId xmlns:p14="http://schemas.microsoft.com/office/powerpoint/2010/main" val="3423847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rPr>
              <a:t>升</a:t>
            </a:r>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等注意事項</a:t>
            </a:r>
            <a: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t>(4)</a:t>
            </a:r>
            <a:endPar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sp>
        <p:nvSpPr>
          <p:cNvPr id="3" name="內容版面配置區 2"/>
          <p:cNvSpPr>
            <a:spLocks noGrp="1"/>
          </p:cNvSpPr>
          <p:nvPr>
            <p:ph sz="quarter" idx="13"/>
          </p:nvPr>
        </p:nvSpPr>
        <p:spPr>
          <a:xfrm>
            <a:off x="1128584" y="2079876"/>
            <a:ext cx="10363826" cy="4429124"/>
          </a:xfrm>
        </p:spPr>
        <p:txBody>
          <a:bodyPr>
            <a:normAutofit lnSpcReduction="10000"/>
          </a:bodyPr>
          <a:lstStyle/>
          <a:p>
            <a:pPr eaLnBrk="0" fontAlgn="base" hangingPunct="0"/>
            <a:r>
              <a:rPr lang="zh-TW" altLang="zh-TW" b="1" dirty="0">
                <a:latin typeface="標楷體" panose="03000509000000000000" pitchFamily="65" charset="-120"/>
                <a:ea typeface="標楷體" panose="03000509000000000000" pitchFamily="65" charset="-120"/>
              </a:rPr>
              <a:t>不符合專科以上教師資格審定辦法有關</a:t>
            </a:r>
            <a:r>
              <a:rPr lang="zh-TW" altLang="zh-TW" b="1" u="dbl" dirty="0">
                <a:latin typeface="標楷體" panose="03000509000000000000" pitchFamily="65" charset="-120"/>
                <a:ea typeface="標楷體" panose="03000509000000000000" pitchFamily="65" charset="-120"/>
              </a:rPr>
              <a:t>電子期刊</a:t>
            </a:r>
            <a:r>
              <a:rPr lang="zh-TW" altLang="zh-TW" b="1" dirty="0">
                <a:latin typeface="標楷體" panose="03000509000000000000" pitchFamily="65" charset="-120"/>
                <a:ea typeface="標楷體" panose="03000509000000000000" pitchFamily="65" charset="-120"/>
              </a:rPr>
              <a:t>送審規定之樣</a:t>
            </a:r>
            <a:r>
              <a:rPr lang="zh-TW" altLang="zh-TW" b="1" dirty="0" smtClean="0">
                <a:latin typeface="標楷體" panose="03000509000000000000" pitchFamily="65" charset="-120"/>
                <a:ea typeface="標楷體" panose="03000509000000000000" pitchFamily="65" charset="-120"/>
              </a:rPr>
              <a:t>態</a:t>
            </a:r>
            <a:r>
              <a:rPr lang="zh-TW" altLang="en-US" b="1" dirty="0" smtClean="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lvl="0" eaLnBrk="0" fontAlgn="base" hangingPunct="0">
              <a:buFont typeface="Wingdings" panose="05000000000000000000" pitchFamily="2" charset="2"/>
              <a:buChar char="ü"/>
            </a:pPr>
            <a:r>
              <a:rPr lang="zh-TW" altLang="zh-TW" b="1" dirty="0">
                <a:latin typeface="標楷體" panose="03000509000000000000" pitchFamily="65" charset="-120"/>
                <a:ea typeface="標楷體" panose="03000509000000000000" pitchFamily="65" charset="-120"/>
              </a:rPr>
              <a:t>未符合出版公開發行</a:t>
            </a:r>
            <a:endParaRPr lang="zh-TW" altLang="zh-TW" dirty="0">
              <a:latin typeface="標楷體" panose="03000509000000000000" pitchFamily="65" charset="-120"/>
              <a:ea typeface="標楷體" panose="03000509000000000000" pitchFamily="65" charset="-120"/>
            </a:endParaRPr>
          </a:p>
          <a:p>
            <a:pPr marL="271463" indent="0" eaLnBrk="0" fontAlgn="base" hangingPunct="0">
              <a:buNone/>
            </a:pPr>
            <a:r>
              <a:rPr lang="zh-TW" altLang="zh-TW" dirty="0">
                <a:latin typeface="標楷體" panose="03000509000000000000" pitchFamily="65" charset="-120"/>
                <a:ea typeface="標楷體" panose="03000509000000000000" pitchFamily="65" charset="-120"/>
              </a:rPr>
              <a:t>有期刊網站，惟僅能以刊登者之帳號、密碼登錄該期刊，始能查找該篇文章之書目資訊。</a:t>
            </a:r>
          </a:p>
          <a:p>
            <a:pPr lvl="0" eaLnBrk="0" fontAlgn="base" hangingPunct="0">
              <a:buFont typeface="Wingdings" panose="05000000000000000000" pitchFamily="2" charset="2"/>
              <a:buChar char="ü"/>
            </a:pPr>
            <a:r>
              <a:rPr lang="zh-TW" altLang="zh-TW" b="1" dirty="0">
                <a:latin typeface="標楷體" panose="03000509000000000000" pitchFamily="65" charset="-120"/>
                <a:ea typeface="標楷體" panose="03000509000000000000" pitchFamily="65" charset="-120"/>
              </a:rPr>
              <a:t>偽裝刊登於知名期刊資料庫</a:t>
            </a:r>
            <a:endParaRPr lang="zh-TW" altLang="zh-TW" dirty="0">
              <a:latin typeface="標楷體" panose="03000509000000000000" pitchFamily="65" charset="-120"/>
              <a:ea typeface="標楷體" panose="03000509000000000000" pitchFamily="65" charset="-120"/>
            </a:endParaRPr>
          </a:p>
          <a:p>
            <a:pPr marL="180975" indent="0" eaLnBrk="0" fontAlgn="base" hangingPunct="0">
              <a:buNone/>
            </a:pPr>
            <a:r>
              <a:rPr lang="zh-TW" altLang="zh-TW" dirty="0">
                <a:latin typeface="標楷體" panose="03000509000000000000" pitchFamily="65" charset="-120"/>
                <a:ea typeface="標楷體" panose="03000509000000000000" pitchFamily="65" charset="-120"/>
              </a:rPr>
              <a:t>送審論文刊登期刊所在資料庫與知名期刊資料庫之簡稱雷同獲名稱相仿。例如與</a:t>
            </a:r>
            <a:r>
              <a:rPr lang="en-US" altLang="zh-TW" dirty="0">
                <a:latin typeface="標楷體" panose="03000509000000000000" pitchFamily="65" charset="-120"/>
                <a:ea typeface="標楷體" panose="03000509000000000000" pitchFamily="65" charset="-120"/>
              </a:rPr>
              <a:t>Elsevier</a:t>
            </a:r>
            <a:r>
              <a:rPr lang="zh-TW" altLang="zh-TW" dirty="0">
                <a:latin typeface="標楷體" panose="03000509000000000000" pitchFamily="65" charset="-120"/>
                <a:ea typeface="標楷體" panose="03000509000000000000" pitchFamily="65" charset="-120"/>
              </a:rPr>
              <a:t>出版之</a:t>
            </a:r>
            <a:r>
              <a:rPr lang="en-US" altLang="zh-TW" dirty="0">
                <a:latin typeface="標楷體" panose="03000509000000000000" pitchFamily="65" charset="-120"/>
                <a:ea typeface="標楷體" panose="03000509000000000000" pitchFamily="65" charset="-120"/>
              </a:rPr>
              <a:t>Engineering Village(</a:t>
            </a:r>
            <a:r>
              <a:rPr lang="zh-TW" altLang="zh-TW" dirty="0">
                <a:latin typeface="標楷體" panose="03000509000000000000" pitchFamily="65" charset="-120"/>
                <a:ea typeface="標楷體" panose="03000509000000000000" pitchFamily="65" charset="-120"/>
              </a:rPr>
              <a:t>簡稱「</a:t>
            </a:r>
            <a:r>
              <a:rPr lang="en-US" altLang="zh-TW" dirty="0">
                <a:latin typeface="標楷體" panose="03000509000000000000" pitchFamily="65" charset="-120"/>
                <a:ea typeface="標楷體" panose="03000509000000000000" pitchFamily="65" charset="-120"/>
              </a:rPr>
              <a:t>EI</a:t>
            </a:r>
            <a:r>
              <a:rPr lang="zh-TW" altLang="zh-TW" dirty="0">
                <a:latin typeface="標楷體" panose="03000509000000000000" pitchFamily="65" charset="-120"/>
                <a:ea typeface="標楷體" panose="03000509000000000000" pitchFamily="65" charset="-120"/>
              </a:rPr>
              <a:t>」，網址：</a:t>
            </a:r>
            <a:r>
              <a:rPr lang="en-US" altLang="zh-TW" u="sng" dirty="0">
                <a:latin typeface="標楷體" panose="03000509000000000000" pitchFamily="65" charset="-120"/>
                <a:ea typeface="標楷體" panose="03000509000000000000" pitchFamily="65" charset="-120"/>
                <a:hlinkClick r:id="rId2"/>
              </a:rPr>
              <a:t>http://www.engineeringvillage.com/</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近似之</a:t>
            </a:r>
            <a:r>
              <a:rPr lang="en-US" altLang="zh-TW" dirty="0">
                <a:latin typeface="標楷體" panose="03000509000000000000" pitchFamily="65" charset="-120"/>
                <a:ea typeface="標楷體" panose="03000509000000000000" pitchFamily="65" charset="-120"/>
              </a:rPr>
              <a:t>Engineering Index(</a:t>
            </a:r>
            <a:r>
              <a:rPr lang="zh-TW" altLang="zh-TW" dirty="0">
                <a:latin typeface="標楷體" panose="03000509000000000000" pitchFamily="65" charset="-120"/>
                <a:ea typeface="標楷體" panose="03000509000000000000" pitchFamily="65" charset="-120"/>
              </a:rPr>
              <a:t>簡稱「</a:t>
            </a:r>
            <a:r>
              <a:rPr lang="en-US" altLang="zh-TW" dirty="0">
                <a:latin typeface="標楷體" panose="03000509000000000000" pitchFamily="65" charset="-120"/>
                <a:ea typeface="標楷體" panose="03000509000000000000" pitchFamily="65" charset="-120"/>
              </a:rPr>
              <a:t>EI</a:t>
            </a:r>
            <a:r>
              <a:rPr lang="zh-TW" altLang="zh-TW" dirty="0">
                <a:latin typeface="標楷體" panose="03000509000000000000" pitchFamily="65" charset="-120"/>
                <a:ea typeface="標楷體" panose="03000509000000000000" pitchFamily="65" charset="-120"/>
              </a:rPr>
              <a:t>」，網址：</a:t>
            </a:r>
            <a:r>
              <a:rPr lang="en-US" altLang="zh-TW" u="sng" dirty="0">
                <a:latin typeface="標楷體" panose="03000509000000000000" pitchFamily="65" charset="-120"/>
                <a:ea typeface="標楷體" panose="03000509000000000000" pitchFamily="65" charset="-120"/>
                <a:hlinkClick r:id="rId3"/>
              </a:rPr>
              <a:t>http://www.issii-database.org/EI/</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p>
          <a:p>
            <a:pPr lvl="0" eaLnBrk="0" fontAlgn="base" hangingPunct="0">
              <a:buFont typeface="Wingdings" panose="05000000000000000000" pitchFamily="2" charset="2"/>
              <a:buChar char="ü"/>
            </a:pPr>
            <a:r>
              <a:rPr lang="zh-TW" altLang="zh-TW" b="1" dirty="0">
                <a:latin typeface="標楷體" panose="03000509000000000000" pitchFamily="65" charset="-120"/>
                <a:ea typeface="標楷體" panose="03000509000000000000" pitchFamily="65" charset="-120"/>
              </a:rPr>
              <a:t>期刊出處刊登不實：</a:t>
            </a:r>
            <a:r>
              <a:rPr lang="zh-TW" altLang="zh-TW" dirty="0">
                <a:latin typeface="標楷體" panose="03000509000000000000" pitchFamily="65" charset="-120"/>
                <a:ea typeface="標楷體" panose="03000509000000000000" pitchFamily="65" charset="-120"/>
              </a:rPr>
              <a:t>網頁查有該篇送審論文，但無期刊網站。</a:t>
            </a:r>
          </a:p>
          <a:p>
            <a:pPr lvl="0" eaLnBrk="0" fontAlgn="base" hangingPunct="0">
              <a:buFont typeface="Wingdings" panose="05000000000000000000" pitchFamily="2" charset="2"/>
              <a:buChar char="ü"/>
            </a:pPr>
            <a:r>
              <a:rPr lang="zh-TW" altLang="zh-TW" b="1" dirty="0">
                <a:latin typeface="標楷體" panose="03000509000000000000" pitchFamily="65" charset="-120"/>
                <a:ea typeface="標楷體" panose="03000509000000000000" pitchFamily="65" charset="-120"/>
              </a:rPr>
              <a:t>無刊登事實：</a:t>
            </a:r>
            <a:r>
              <a:rPr lang="zh-TW" altLang="zh-TW" dirty="0">
                <a:latin typeface="標楷體" panose="03000509000000000000" pitchFamily="65" charset="-120"/>
                <a:ea typeface="標楷體" panose="03000509000000000000" pitchFamily="65" charset="-120"/>
              </a:rPr>
              <a:t>網頁均查無該篇送審論文。</a:t>
            </a:r>
          </a:p>
          <a:p>
            <a:pPr>
              <a:buFont typeface="Wingdings" panose="05000000000000000000" pitchFamily="2" charset="2"/>
              <a:buChar char="Ø"/>
            </a:pP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140" y="626452"/>
            <a:ext cx="1500960" cy="1172392"/>
          </a:xfrm>
          <a:prstGeom prst="rect">
            <a:avLst/>
          </a:prstGeom>
        </p:spPr>
      </p:pic>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8748" y="5123616"/>
            <a:ext cx="1385384" cy="1385384"/>
          </a:xfrm>
          <a:prstGeom prst="rect">
            <a:avLst/>
          </a:prstGeom>
        </p:spPr>
      </p:pic>
    </p:spTree>
    <p:extLst>
      <p:ext uri="{BB962C8B-B14F-4D97-AF65-F5344CB8AC3E}">
        <p14:creationId xmlns:p14="http://schemas.microsoft.com/office/powerpoint/2010/main" val="1397047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3687" y="1161535"/>
            <a:ext cx="5934969" cy="589870"/>
          </a:xfrm>
        </p:spPr>
        <p:txBody>
          <a:bodyPr>
            <a:normAutofit/>
          </a:bodyPr>
          <a:lstStyle/>
          <a:p>
            <a:r>
              <a:rPr lang="zh-TW" altLang="en-US" sz="3600" dirty="0" smtClean="0">
                <a:solidFill>
                  <a:schemeClr val="accent6">
                    <a:lumMod val="75000"/>
                  </a:schemeClr>
                </a:solidFill>
                <a:latin typeface="王漢宗顏楷體繁" panose="02000500000000000000" pitchFamily="2" charset="-120"/>
                <a:ea typeface="王漢宗顏楷體繁" panose="02000500000000000000" pitchFamily="2" charset="-120"/>
              </a:rPr>
              <a:t>教師送審相關學術倫理觀念</a:t>
            </a:r>
            <a:endParaRPr lang="zh-TW" altLang="en-US" sz="36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sp>
        <p:nvSpPr>
          <p:cNvPr id="4" name="文字版面配置區 3"/>
          <p:cNvSpPr>
            <a:spLocks noGrp="1"/>
          </p:cNvSpPr>
          <p:nvPr>
            <p:ph type="body" sz="half" idx="2"/>
          </p:nvPr>
        </p:nvSpPr>
        <p:spPr>
          <a:xfrm>
            <a:off x="288324" y="2015267"/>
            <a:ext cx="6280332" cy="3158347"/>
          </a:xfrm>
        </p:spPr>
        <p:txBody>
          <a:bodyPr>
            <a:normAutofit lnSpcReduction="10000"/>
          </a:bodyPr>
          <a:lstStyle/>
          <a:p>
            <a:pPr marL="342900" lvl="0" indent="-342900" algn="l">
              <a:buFont typeface="+mj-lt"/>
              <a:buAutoNum type="arabicPeriod"/>
            </a:pPr>
            <a:r>
              <a:rPr lang="zh-TW" altLang="zh-TW" u="sng" dirty="0">
                <a:solidFill>
                  <a:srgbClr val="FF0000"/>
                </a:solidFill>
                <a:latin typeface="標楷體" panose="03000509000000000000" pitchFamily="65" charset="-120"/>
                <a:ea typeface="標楷體" panose="03000509000000000000" pitchFamily="65" charset="-120"/>
              </a:rPr>
              <a:t>學生與指導教授應</a:t>
            </a:r>
            <a:r>
              <a:rPr lang="zh-TW" altLang="zh-TW" b="1" u="sng" dirty="0">
                <a:solidFill>
                  <a:srgbClr val="FF0000"/>
                </a:solidFill>
                <a:latin typeface="標楷體" panose="03000509000000000000" pitchFamily="65" charset="-120"/>
                <a:ea typeface="標楷體" panose="03000509000000000000" pitchFamily="65" charset="-120"/>
              </a:rPr>
              <a:t>事先</a:t>
            </a:r>
            <a:r>
              <a:rPr lang="zh-TW" altLang="zh-TW" dirty="0">
                <a:latin typeface="標楷體" panose="03000509000000000000" pitchFamily="65" charset="-120"/>
                <a:ea typeface="標楷體" panose="03000509000000000000" pitchFamily="65" charset="-120"/>
              </a:rPr>
              <a:t>就論文著作權歸屬及事後權利行使方式，包括論文公開發表、發表時著作人姓名標示、論文事後可作何種修改及未來如何授權他人利用，</a:t>
            </a:r>
            <a:r>
              <a:rPr lang="zh-TW" altLang="zh-TW" b="1" u="sng" dirty="0">
                <a:solidFill>
                  <a:srgbClr val="FF0000"/>
                </a:solidFill>
                <a:latin typeface="標楷體" panose="03000509000000000000" pitchFamily="65" charset="-120"/>
                <a:ea typeface="標楷體" panose="03000509000000000000" pitchFamily="65" charset="-120"/>
              </a:rPr>
              <a:t>達成協議</a:t>
            </a:r>
            <a:r>
              <a:rPr lang="zh-TW" altLang="zh-TW" dirty="0">
                <a:latin typeface="標楷體" panose="03000509000000000000" pitchFamily="65" charset="-120"/>
                <a:ea typeface="標楷體" panose="03000509000000000000" pitchFamily="65" charset="-120"/>
              </a:rPr>
              <a:t>，避免爭議</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342900" lvl="0" indent="-342900" algn="l">
              <a:buFont typeface="+mj-lt"/>
              <a:buAutoNum type="arabicPeriod"/>
            </a:pPr>
            <a:r>
              <a:rPr lang="zh-TW" altLang="zh-TW" b="1" u="sng" dirty="0" smtClean="0">
                <a:latin typeface="標楷體" panose="03000509000000000000" pitchFamily="65" charset="-120"/>
                <a:ea typeface="標楷體" panose="03000509000000000000" pitchFamily="65" charset="-120"/>
              </a:rPr>
              <a:t>抄襲</a:t>
            </a:r>
            <a:r>
              <a:rPr lang="zh-TW" altLang="zh-TW" dirty="0">
                <a:latin typeface="標楷體" panose="03000509000000000000" pitchFamily="65" charset="-120"/>
                <a:ea typeface="標楷體" panose="03000509000000000000" pitchFamily="65" charset="-120"/>
              </a:rPr>
              <a:t>意指「援用他人之申請資料、研究資料或研究成果未註明出處。註明出處不當，情節重大者，以抄襲論。</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342900" lvl="0" indent="-342900" algn="l">
              <a:buFont typeface="+mj-lt"/>
              <a:buAutoNum type="arabicPeriod"/>
            </a:pPr>
            <a:r>
              <a:rPr lang="zh-TW" altLang="zh-TW" b="1" u="sng" dirty="0" smtClean="0">
                <a:latin typeface="標楷體" panose="03000509000000000000" pitchFamily="65" charset="-120"/>
                <a:ea typeface="標楷體" panose="03000509000000000000" pitchFamily="65" charset="-120"/>
              </a:rPr>
              <a:t>剽竊</a:t>
            </a:r>
            <a:r>
              <a:rPr lang="zh-TW" altLang="zh-TW" dirty="0">
                <a:latin typeface="標楷體" panose="03000509000000000000" pitchFamily="65" charset="-120"/>
                <a:ea typeface="標楷體" panose="03000509000000000000" pitchFamily="65" charset="-120"/>
              </a:rPr>
              <a:t>意指「複製某人的想法、 字句或作品，並當作自己本身的所有物</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342900" lvl="0" indent="-342900" algn="l">
              <a:buFont typeface="+mj-lt"/>
              <a:buAutoNum type="arabicPeriod"/>
            </a:pPr>
            <a:r>
              <a:rPr lang="zh-TW" altLang="zh-TW" b="1" u="sng" dirty="0" smtClean="0">
                <a:latin typeface="標楷體" panose="03000509000000000000" pitchFamily="65" charset="-120"/>
                <a:ea typeface="標楷體" panose="03000509000000000000" pitchFamily="65" charset="-120"/>
              </a:rPr>
              <a:t>造</a:t>
            </a:r>
            <a:r>
              <a:rPr lang="zh-TW" altLang="zh-TW" b="1" u="sng" dirty="0">
                <a:latin typeface="標楷體" panose="03000509000000000000" pitchFamily="65" charset="-120"/>
                <a:ea typeface="標楷體" panose="03000509000000000000" pitchFamily="65" charset="-120"/>
              </a:rPr>
              <a:t>假</a:t>
            </a:r>
            <a:r>
              <a:rPr lang="zh-TW" altLang="zh-TW" dirty="0">
                <a:latin typeface="標楷體" panose="03000509000000000000" pitchFamily="65" charset="-120"/>
                <a:ea typeface="標楷體" panose="03000509000000000000" pitchFamily="65" charset="-120"/>
              </a:rPr>
              <a:t>意指「虛構不存在之申請資料、研究資料或研究成果</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342900" lvl="0" indent="-342900" algn="l">
              <a:buFont typeface="+mj-lt"/>
              <a:buAutoNum type="arabicPeriod"/>
            </a:pPr>
            <a:r>
              <a:rPr lang="zh-TW" altLang="zh-TW" b="1" u="sng" dirty="0" smtClean="0">
                <a:latin typeface="標楷體" panose="03000509000000000000" pitchFamily="65" charset="-120"/>
                <a:ea typeface="標楷體" panose="03000509000000000000" pitchFamily="65" charset="-120"/>
              </a:rPr>
              <a:t>變</a:t>
            </a:r>
            <a:r>
              <a:rPr lang="zh-TW" altLang="zh-TW" b="1" u="sng" dirty="0">
                <a:latin typeface="標楷體" panose="03000509000000000000" pitchFamily="65" charset="-120"/>
                <a:ea typeface="標楷體" panose="03000509000000000000" pitchFamily="65" charset="-120"/>
              </a:rPr>
              <a:t>造</a:t>
            </a:r>
            <a:r>
              <a:rPr lang="zh-TW" altLang="zh-TW" dirty="0">
                <a:latin typeface="標楷體" panose="03000509000000000000" pitchFamily="65" charset="-120"/>
                <a:ea typeface="標楷體" panose="03000509000000000000" pitchFamily="65" charset="-120"/>
              </a:rPr>
              <a:t>意指「不實變更申請資料、研究資料或研究成果。」</a:t>
            </a:r>
          </a:p>
          <a:p>
            <a:pPr algn="l"/>
            <a:endParaRPr lang="zh-TW" altLang="en-US" dirty="0"/>
          </a:p>
        </p:txBody>
      </p:sp>
      <p:pic>
        <p:nvPicPr>
          <p:cNvPr id="7" name="圖片版面配置區 6"/>
          <p:cNvPicPr>
            <a:picLocks noGrp="1" noChangeAspect="1"/>
          </p:cNvPicPr>
          <p:nvPr>
            <p:ph type="pic" idx="1"/>
          </p:nvPr>
        </p:nvPicPr>
        <p:blipFill>
          <a:blip r:embed="rId2">
            <a:extLst>
              <a:ext uri="{28A0092B-C50C-407E-A947-70E740481C1C}">
                <a14:useLocalDpi xmlns:a14="http://schemas.microsoft.com/office/drawing/2010/main" val="0"/>
              </a:ext>
            </a:extLst>
          </a:blip>
          <a:srcRect l="5570" r="5570"/>
          <a:stretch>
            <a:fillRect/>
          </a:stretch>
        </p:blipFill>
        <p:spPr>
          <a:xfrm>
            <a:off x="6848744" y="609600"/>
            <a:ext cx="5194976" cy="6030097"/>
          </a:xfrm>
        </p:spPr>
      </p:pic>
      <p:sp>
        <p:nvSpPr>
          <p:cNvPr id="3" name="文字方塊 2"/>
          <p:cNvSpPr txBox="1"/>
          <p:nvPr/>
        </p:nvSpPr>
        <p:spPr>
          <a:xfrm>
            <a:off x="495167" y="5437476"/>
            <a:ext cx="5866645" cy="923330"/>
          </a:xfrm>
          <a:prstGeom prst="rect">
            <a:avLst/>
          </a:prstGeom>
          <a:noFill/>
        </p:spPr>
        <p:txBody>
          <a:bodyPr wrap="square" rtlCol="0">
            <a:spAutoFit/>
          </a:bodyPr>
          <a:lstStyle/>
          <a:p>
            <a:pPr marL="271463" indent="-271463">
              <a:tabLst>
                <a:tab pos="361950" algn="l"/>
              </a:tabLst>
            </a:pPr>
            <a:r>
              <a:rPr lang="zh-TW" altLang="en-US" b="1" dirty="0" smtClean="0">
                <a:latin typeface="新細明體" panose="02020500000000000000" pitchFamily="18" charset="-120"/>
                <a:ea typeface="新細明體" panose="02020500000000000000" pitchFamily="18" charset="-120"/>
              </a:rPr>
              <a:t>★</a:t>
            </a:r>
            <a:r>
              <a:rPr lang="zh-TW" altLang="en-US" b="1" dirty="0" smtClean="0">
                <a:latin typeface="標楷體" panose="03000509000000000000" pitchFamily="65" charset="-120"/>
                <a:ea typeface="標楷體" panose="03000509000000000000" pitchFamily="65" charset="-120"/>
              </a:rPr>
              <a:t>本校</a:t>
            </a:r>
            <a:r>
              <a:rPr lang="zh-TW" altLang="zh-TW" b="1" dirty="0" smtClean="0">
                <a:latin typeface="標楷體" panose="03000509000000000000" pitchFamily="65" charset="-120"/>
                <a:ea typeface="標楷體" panose="03000509000000000000" pitchFamily="65" charset="-120"/>
              </a:rPr>
              <a:t>圖書館</a:t>
            </a:r>
            <a:r>
              <a:rPr lang="zh-TW" altLang="en-US" b="1" dirty="0" smtClean="0">
                <a:latin typeface="標楷體" panose="03000509000000000000" pitchFamily="65" charset="-120"/>
                <a:ea typeface="標楷體" panose="03000509000000000000" pitchFamily="65" charset="-120"/>
              </a:rPr>
              <a:t>將</a:t>
            </a:r>
            <a:r>
              <a:rPr lang="zh-TW" altLang="zh-TW" b="1" dirty="0" smtClean="0">
                <a:latin typeface="標楷體" panose="03000509000000000000" pitchFamily="65" charset="-120"/>
                <a:ea typeface="標楷體" panose="03000509000000000000" pitchFamily="65" charset="-120"/>
              </a:rPr>
              <a:t>建置</a:t>
            </a:r>
            <a:r>
              <a:rPr lang="zh-TW" altLang="zh-TW" b="1" dirty="0">
                <a:latin typeface="標楷體" panose="03000509000000000000" pitchFamily="65" charset="-120"/>
                <a:ea typeface="標楷體" panose="03000509000000000000" pitchFamily="65" charset="-120"/>
              </a:rPr>
              <a:t>論文比對</a:t>
            </a:r>
            <a:r>
              <a:rPr lang="zh-TW" altLang="zh-TW" b="1" dirty="0" smtClean="0">
                <a:latin typeface="標楷體" panose="03000509000000000000" pitchFamily="65" charset="-120"/>
                <a:ea typeface="標楷體" panose="03000509000000000000" pitchFamily="65" charset="-120"/>
              </a:rPr>
              <a:t>設施，</a:t>
            </a:r>
            <a:r>
              <a:rPr lang="zh-TW" altLang="zh-TW" b="1" dirty="0">
                <a:latin typeface="標楷體" panose="03000509000000000000" pitchFamily="65" charset="-120"/>
                <a:ea typeface="標楷體" panose="03000509000000000000" pitchFamily="65" charset="-120"/>
              </a:rPr>
              <a:t>提供升等教師送審前相關期刊論文比對使用。</a:t>
            </a:r>
            <a:endParaRPr lang="zh-TW"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605800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5" y="618517"/>
            <a:ext cx="10364451" cy="1358564"/>
          </a:xfrm>
        </p:spPr>
        <p:txBody>
          <a:bodyPr>
            <a:normAutofit/>
          </a:bodyPr>
          <a:lstStyle/>
          <a:p>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未來變革</a:t>
            </a:r>
            <a:endParaRPr lang="zh-TW" altLang="en-US" sz="4800" dirty="0">
              <a:solidFill>
                <a:srgbClr val="0070C0"/>
              </a:solidFill>
              <a:latin typeface="王漢宗顏楷體繁" panose="02000500000000000000" pitchFamily="2" charset="-120"/>
              <a:ea typeface="王漢宗顏楷體繁" panose="02000500000000000000" pitchFamily="2" charset="-120"/>
            </a:endParaRPr>
          </a:p>
        </p:txBody>
      </p:sp>
      <p:sp>
        <p:nvSpPr>
          <p:cNvPr id="3" name="內容版面配置區 2"/>
          <p:cNvSpPr>
            <a:spLocks noGrp="1"/>
          </p:cNvSpPr>
          <p:nvPr>
            <p:ph sz="quarter" idx="13"/>
          </p:nvPr>
        </p:nvSpPr>
        <p:spPr>
          <a:xfrm>
            <a:off x="914400" y="1810693"/>
            <a:ext cx="10363826" cy="4725909"/>
          </a:xfrm>
        </p:spPr>
        <p:txBody>
          <a:bodyPr>
            <a:normAutofit fontScale="77500" lnSpcReduction="20000"/>
          </a:bodyPr>
          <a:lstStyle/>
          <a:p>
            <a:pPr marL="0" indent="0">
              <a:buNone/>
            </a:pPr>
            <a:r>
              <a:rPr lang="zh-TW" altLang="en-US" sz="4000" dirty="0">
                <a:solidFill>
                  <a:srgbClr val="0070C0"/>
                </a:solidFill>
                <a:latin typeface="王漢宗顏楷體繁" panose="02000500000000000000" pitchFamily="2" charset="-120"/>
                <a:ea typeface="王漢宗顏楷體繁" panose="02000500000000000000" pitchFamily="2" charset="-120"/>
              </a:rPr>
              <a:t>自</a:t>
            </a:r>
            <a:r>
              <a:rPr lang="en-US" altLang="zh-TW" sz="4000" dirty="0">
                <a:solidFill>
                  <a:srgbClr val="0070C0"/>
                </a:solidFill>
                <a:latin typeface="王漢宗顏楷體繁" panose="02000500000000000000" pitchFamily="2" charset="-120"/>
                <a:ea typeface="王漢宗顏楷體繁" panose="02000500000000000000" pitchFamily="2" charset="-120"/>
              </a:rPr>
              <a:t>107</a:t>
            </a:r>
            <a:r>
              <a:rPr lang="zh-TW" altLang="zh-TW" sz="4000" dirty="0">
                <a:solidFill>
                  <a:srgbClr val="0070C0"/>
                </a:solidFill>
                <a:latin typeface="王漢宗顏楷體繁" panose="02000500000000000000" pitchFamily="2" charset="-120"/>
                <a:ea typeface="王漢宗顏楷體繁" panose="02000500000000000000" pitchFamily="2" charset="-120"/>
              </a:rPr>
              <a:t>學年度起</a:t>
            </a:r>
            <a:r>
              <a:rPr lang="en-US" altLang="zh-TW" sz="4000" dirty="0">
                <a:solidFill>
                  <a:srgbClr val="0070C0"/>
                </a:solidFill>
                <a:latin typeface="王漢宗顏楷體繁" panose="02000500000000000000" pitchFamily="2" charset="-120"/>
                <a:ea typeface="王漢宗顏楷體繁" panose="02000500000000000000" pitchFamily="2" charset="-120"/>
              </a:rPr>
              <a:t>(</a:t>
            </a:r>
            <a:r>
              <a:rPr lang="en-US" altLang="zh-TW" sz="4000" dirty="0">
                <a:solidFill>
                  <a:srgbClr val="FF0000"/>
                </a:solidFill>
                <a:latin typeface="王漢宗顏楷體繁" panose="02000500000000000000" pitchFamily="2" charset="-120"/>
                <a:ea typeface="王漢宗顏楷體繁" panose="02000500000000000000" pitchFamily="2" charset="-120"/>
              </a:rPr>
              <a:t>107</a:t>
            </a:r>
            <a:r>
              <a:rPr lang="zh-TW" altLang="en-US" sz="4000" dirty="0">
                <a:solidFill>
                  <a:srgbClr val="FF0000"/>
                </a:solidFill>
                <a:latin typeface="王漢宗顏楷體繁" panose="02000500000000000000" pitchFamily="2" charset="-120"/>
                <a:ea typeface="王漢宗顏楷體繁" panose="02000500000000000000" pitchFamily="2" charset="-120"/>
              </a:rPr>
              <a:t>年</a:t>
            </a:r>
            <a:r>
              <a:rPr lang="en-US" altLang="zh-TW" sz="4000" dirty="0">
                <a:solidFill>
                  <a:srgbClr val="FF0000"/>
                </a:solidFill>
                <a:latin typeface="王漢宗顏楷體繁" panose="02000500000000000000" pitchFamily="2" charset="-120"/>
                <a:ea typeface="王漢宗顏楷體繁" panose="02000500000000000000" pitchFamily="2" charset="-120"/>
              </a:rPr>
              <a:t>8</a:t>
            </a:r>
            <a:r>
              <a:rPr lang="zh-TW" altLang="en-US" sz="4000" dirty="0">
                <a:solidFill>
                  <a:srgbClr val="FF0000"/>
                </a:solidFill>
                <a:latin typeface="王漢宗顏楷體繁" panose="02000500000000000000" pitchFamily="2" charset="-120"/>
                <a:ea typeface="王漢宗顏楷體繁" panose="02000500000000000000" pitchFamily="2" charset="-120"/>
              </a:rPr>
              <a:t>月</a:t>
            </a:r>
            <a:r>
              <a:rPr lang="en-US" altLang="zh-TW" sz="4000" dirty="0">
                <a:solidFill>
                  <a:srgbClr val="FF0000"/>
                </a:solidFill>
                <a:latin typeface="王漢宗顏楷體繁" panose="02000500000000000000" pitchFamily="2" charset="-120"/>
                <a:ea typeface="王漢宗顏楷體繁" panose="02000500000000000000" pitchFamily="2" charset="-120"/>
              </a:rPr>
              <a:t>1</a:t>
            </a:r>
            <a:r>
              <a:rPr lang="zh-TW" altLang="en-US" sz="4000" dirty="0">
                <a:solidFill>
                  <a:srgbClr val="FF0000"/>
                </a:solidFill>
                <a:latin typeface="王漢宗顏楷體繁" panose="02000500000000000000" pitchFamily="2" charset="-120"/>
                <a:ea typeface="王漢宗顏楷體繁" panose="02000500000000000000" pitchFamily="2" charset="-120"/>
              </a:rPr>
              <a:t>日</a:t>
            </a:r>
            <a:r>
              <a:rPr lang="zh-TW" altLang="zh-TW" sz="4000" dirty="0">
                <a:solidFill>
                  <a:srgbClr val="0070C0"/>
                </a:solidFill>
                <a:latin typeface="王漢宗顏楷體繁" panose="02000500000000000000" pitchFamily="2" charset="-120"/>
                <a:ea typeface="王漢宗顏楷體繁" panose="02000500000000000000" pitchFamily="2" charset="-120"/>
              </a:rPr>
              <a:t>升等生效</a:t>
            </a:r>
            <a:r>
              <a:rPr lang="en-US" altLang="zh-TW" sz="4000" dirty="0">
                <a:solidFill>
                  <a:schemeClr val="accent6">
                    <a:lumMod val="75000"/>
                  </a:schemeClr>
                </a:solidFill>
                <a:latin typeface="王漢宗顏楷體繁" panose="02000500000000000000" pitchFamily="2" charset="-120"/>
                <a:ea typeface="王漢宗顏楷體繁" panose="02000500000000000000" pitchFamily="2" charset="-120"/>
              </a:rPr>
              <a:t>【</a:t>
            </a:r>
            <a:r>
              <a:rPr lang="en-US" altLang="zh-TW" sz="4000" dirty="0" smtClean="0">
                <a:solidFill>
                  <a:schemeClr val="accent6">
                    <a:lumMod val="75000"/>
                  </a:schemeClr>
                </a:solidFill>
                <a:latin typeface="王漢宗顏楷體繁" panose="02000500000000000000" pitchFamily="2" charset="-120"/>
                <a:ea typeface="王漢宗顏楷體繁" panose="02000500000000000000" pitchFamily="2" charset="-120"/>
              </a:rPr>
              <a:t>107/02/01</a:t>
            </a:r>
            <a:r>
              <a:rPr lang="zh-TW" altLang="en-US" sz="4000" dirty="0">
                <a:solidFill>
                  <a:srgbClr val="0070C0"/>
                </a:solidFill>
                <a:latin typeface="王漢宗顏楷體繁" panose="02000500000000000000" pitchFamily="2" charset="-120"/>
                <a:ea typeface="王漢宗顏楷體繁" panose="02000500000000000000" pitchFamily="2" charset="-120"/>
              </a:rPr>
              <a:t>提出升等者</a:t>
            </a:r>
            <a:r>
              <a:rPr lang="en-US" altLang="zh-TW" sz="4000" dirty="0">
                <a:solidFill>
                  <a:srgbClr val="0070C0"/>
                </a:solidFill>
                <a:latin typeface="王漢宗顏楷體繁" panose="02000500000000000000" pitchFamily="2" charset="-120"/>
                <a:ea typeface="王漢宗顏楷體繁" panose="02000500000000000000" pitchFamily="2" charset="-120"/>
              </a:rPr>
              <a:t>】)</a:t>
            </a:r>
            <a:r>
              <a:rPr lang="zh-TW" altLang="zh-TW" sz="4000" dirty="0">
                <a:solidFill>
                  <a:srgbClr val="0070C0"/>
                </a:solidFill>
                <a:latin typeface="王漢宗顏楷體繁" panose="02000500000000000000" pitchFamily="2" charset="-120"/>
                <a:ea typeface="王漢宗顏楷體繁" panose="02000500000000000000" pitchFamily="2" charset="-120"/>
              </a:rPr>
              <a:t>升等</a:t>
            </a:r>
            <a:r>
              <a:rPr lang="zh-TW" altLang="en-US" sz="4000" dirty="0">
                <a:solidFill>
                  <a:srgbClr val="0070C0"/>
                </a:solidFill>
                <a:latin typeface="王漢宗顏楷體繁" panose="02000500000000000000" pitchFamily="2" charset="-120"/>
                <a:ea typeface="王漢宗顏楷體繁" panose="02000500000000000000" pitchFamily="2" charset="-120"/>
              </a:rPr>
              <a:t>教師開始適用。</a:t>
            </a:r>
            <a:endParaRPr lang="en-US" altLang="zh-TW" sz="4000" dirty="0">
              <a:solidFill>
                <a:srgbClr val="0070C0"/>
              </a:solidFill>
              <a:latin typeface="王漢宗顏楷體繁" panose="02000500000000000000" pitchFamily="2" charset="-120"/>
              <a:ea typeface="王漢宗顏楷體繁" panose="02000500000000000000" pitchFamily="2" charset="-120"/>
            </a:endParaRPr>
          </a:p>
          <a:p>
            <a:pPr marL="533400" indent="-533400">
              <a:buFont typeface="Wingdings" panose="05000000000000000000" pitchFamily="2" charset="2"/>
              <a:buChar char="u"/>
            </a:pPr>
            <a:r>
              <a:rPr lang="zh-TW" altLang="en-US" sz="4000" dirty="0">
                <a:solidFill>
                  <a:srgbClr val="0070C0"/>
                </a:solidFill>
                <a:latin typeface="王漢宗顏楷體繁" panose="02000500000000000000" pitchFamily="2" charset="-120"/>
                <a:ea typeface="王漢宗顏楷體繁" panose="02000500000000000000" pitchFamily="2" charset="-120"/>
              </a:rPr>
              <a:t>升等</a:t>
            </a:r>
            <a:r>
              <a:rPr lang="zh-TW" altLang="zh-TW" sz="4000" b="1" dirty="0" smtClean="0">
                <a:solidFill>
                  <a:srgbClr val="FF0000"/>
                </a:solidFill>
                <a:latin typeface="王漢宗顏楷體繁" panose="02000500000000000000" pitchFamily="2" charset="-120"/>
                <a:ea typeface="王漢宗顏楷體繁" panose="02000500000000000000" pitchFamily="2" charset="-120"/>
              </a:rPr>
              <a:t>教授</a:t>
            </a:r>
            <a:r>
              <a:rPr lang="zh-TW" altLang="zh-TW" sz="4000" dirty="0">
                <a:solidFill>
                  <a:srgbClr val="0070C0"/>
                </a:solidFill>
                <a:latin typeface="王漢宗顏楷體繁" panose="02000500000000000000" pitchFamily="2" charset="-120"/>
                <a:ea typeface="王漢宗顏楷體繁" panose="02000500000000000000" pitchFamily="2" charset="-120"/>
              </a:rPr>
              <a:t>職級者，外審通過分數為</a:t>
            </a:r>
            <a:r>
              <a:rPr lang="en-US" altLang="zh-TW" sz="4000" b="1" dirty="0">
                <a:solidFill>
                  <a:srgbClr val="FF0000"/>
                </a:solidFill>
                <a:latin typeface="王漢宗顏楷體繁" panose="02000500000000000000" pitchFamily="2" charset="-120"/>
                <a:ea typeface="王漢宗顏楷體繁" panose="02000500000000000000" pitchFamily="2" charset="-120"/>
              </a:rPr>
              <a:t>75</a:t>
            </a:r>
            <a:r>
              <a:rPr lang="zh-TW" altLang="zh-TW" sz="4000" dirty="0">
                <a:solidFill>
                  <a:srgbClr val="0070C0"/>
                </a:solidFill>
                <a:latin typeface="王漢宗顏楷體繁" panose="02000500000000000000" pitchFamily="2" charset="-120"/>
                <a:ea typeface="王漢宗顏楷體繁" panose="02000500000000000000" pitchFamily="2" charset="-120"/>
              </a:rPr>
              <a:t>分</a:t>
            </a:r>
            <a:r>
              <a:rPr lang="zh-TW" altLang="zh-TW" sz="4000" dirty="0" smtClean="0">
                <a:solidFill>
                  <a:srgbClr val="0070C0"/>
                </a:solidFill>
                <a:latin typeface="王漢宗顏楷體繁" panose="02000500000000000000" pitchFamily="2" charset="-120"/>
                <a:ea typeface="王漢宗顏楷體繁" panose="02000500000000000000" pitchFamily="2" charset="-120"/>
              </a:rPr>
              <a:t>。</a:t>
            </a:r>
            <a:r>
              <a:rPr lang="en-US" altLang="zh-TW" sz="4000" dirty="0" smtClean="0">
                <a:solidFill>
                  <a:srgbClr val="0070C0"/>
                </a:solidFill>
                <a:latin typeface="王漢宗顏楷體繁" panose="02000500000000000000" pitchFamily="2" charset="-120"/>
                <a:ea typeface="王漢宗顏楷體繁" panose="02000500000000000000" pitchFamily="2" charset="-120"/>
              </a:rPr>
              <a:t>(</a:t>
            </a:r>
            <a:r>
              <a:rPr lang="zh-TW" altLang="zh-TW" sz="3600" b="1" u="sng" dirty="0">
                <a:solidFill>
                  <a:srgbClr val="FF0000"/>
                </a:solidFill>
                <a:latin typeface="王漢宗顏楷體繁" panose="02000500000000000000" pitchFamily="2" charset="-120"/>
                <a:ea typeface="王漢宗顏楷體繁" panose="02000500000000000000" pitchFamily="2" charset="-120"/>
              </a:rPr>
              <a:t>三位</a:t>
            </a:r>
            <a:r>
              <a:rPr lang="zh-TW" altLang="zh-TW" sz="3600" dirty="0">
                <a:latin typeface="王漢宗顏楷體繁" panose="02000500000000000000" pitchFamily="2" charset="-120"/>
                <a:ea typeface="王漢宗顏楷體繁" panose="02000500000000000000" pitchFamily="2" charset="-120"/>
              </a:rPr>
              <a:t>審查人審查，其中至少需有</a:t>
            </a:r>
            <a:r>
              <a:rPr lang="zh-TW" altLang="zh-TW" sz="3600" dirty="0">
                <a:solidFill>
                  <a:srgbClr val="FF0000"/>
                </a:solidFill>
                <a:latin typeface="王漢宗顏楷體繁" panose="02000500000000000000" pitchFamily="2" charset="-120"/>
                <a:ea typeface="王漢宗顏楷體繁" panose="02000500000000000000" pitchFamily="2" charset="-120"/>
              </a:rPr>
              <a:t>二人</a:t>
            </a:r>
            <a:r>
              <a:rPr lang="zh-TW" altLang="zh-TW" sz="3600" dirty="0">
                <a:latin typeface="王漢宗顏楷體繁" panose="02000500000000000000" pitchFamily="2" charset="-120"/>
                <a:ea typeface="王漢宗顏楷體繁" panose="02000500000000000000" pitchFamily="2" charset="-120"/>
              </a:rPr>
              <a:t>評定分數達</a:t>
            </a:r>
            <a:r>
              <a:rPr lang="zh-TW" altLang="zh-TW" sz="3600" dirty="0" smtClean="0">
                <a:solidFill>
                  <a:srgbClr val="FF0000"/>
                </a:solidFill>
                <a:latin typeface="王漢宗顏楷體繁" panose="02000500000000000000" pitchFamily="2" charset="-120"/>
                <a:ea typeface="王漢宗顏楷體繁" panose="02000500000000000000" pitchFamily="2" charset="-120"/>
              </a:rPr>
              <a:t>七十</a:t>
            </a:r>
            <a:r>
              <a:rPr lang="zh-TW" altLang="en-US" sz="3600" dirty="0" smtClean="0">
                <a:solidFill>
                  <a:srgbClr val="FF0000"/>
                </a:solidFill>
                <a:latin typeface="王漢宗顏楷體繁" panose="02000500000000000000" pitchFamily="2" charset="-120"/>
                <a:ea typeface="王漢宗顏楷體繁" panose="02000500000000000000" pitchFamily="2" charset="-120"/>
              </a:rPr>
              <a:t>五</a:t>
            </a:r>
            <a:r>
              <a:rPr lang="zh-TW" altLang="zh-TW" sz="3600" dirty="0" smtClean="0">
                <a:solidFill>
                  <a:srgbClr val="FF0000"/>
                </a:solidFill>
                <a:latin typeface="王漢宗顏楷體繁" panose="02000500000000000000" pitchFamily="2" charset="-120"/>
                <a:ea typeface="王漢宗顏楷體繁" panose="02000500000000000000" pitchFamily="2" charset="-120"/>
              </a:rPr>
              <a:t>分</a:t>
            </a:r>
            <a:r>
              <a:rPr lang="zh-TW" altLang="zh-TW" sz="3600" dirty="0">
                <a:solidFill>
                  <a:srgbClr val="FF0000"/>
                </a:solidFill>
                <a:latin typeface="王漢宗顏楷體繁" panose="02000500000000000000" pitchFamily="2" charset="-120"/>
                <a:ea typeface="王漢宗顏楷體繁" panose="02000500000000000000" pitchFamily="2" charset="-120"/>
              </a:rPr>
              <a:t>以上</a:t>
            </a:r>
            <a:r>
              <a:rPr lang="zh-TW" altLang="zh-TW" sz="3600" dirty="0">
                <a:latin typeface="王漢宗顏楷體繁" panose="02000500000000000000" pitchFamily="2" charset="-120"/>
                <a:ea typeface="王漢宗顏楷體繁" panose="02000500000000000000" pitchFamily="2" charset="-120"/>
              </a:rPr>
              <a:t>，</a:t>
            </a:r>
            <a:r>
              <a:rPr lang="zh-TW" altLang="zh-TW" sz="3600" b="1" u="sng" dirty="0">
                <a:solidFill>
                  <a:srgbClr val="FF0000"/>
                </a:solidFill>
                <a:latin typeface="王漢宗顏楷體繁" panose="02000500000000000000" pitchFamily="2" charset="-120"/>
                <a:ea typeface="王漢宗顏楷體繁" panose="02000500000000000000" pitchFamily="2" charset="-120"/>
              </a:rPr>
              <a:t>且</a:t>
            </a:r>
            <a:r>
              <a:rPr lang="zh-TW" altLang="zh-TW" sz="3600" dirty="0">
                <a:latin typeface="王漢宗顏楷體繁" panose="02000500000000000000" pitchFamily="2" charset="-120"/>
                <a:ea typeface="王漢宗顏楷體繁" panose="02000500000000000000" pitchFamily="2" charset="-120"/>
              </a:rPr>
              <a:t>審查人評分</a:t>
            </a:r>
            <a:r>
              <a:rPr lang="zh-TW" altLang="zh-TW" sz="3600" dirty="0">
                <a:solidFill>
                  <a:srgbClr val="FF0000"/>
                </a:solidFill>
                <a:latin typeface="王漢宗顏楷體繁" panose="02000500000000000000" pitchFamily="2" charset="-120"/>
                <a:ea typeface="王漢宗顏楷體繁" panose="02000500000000000000" pitchFamily="2" charset="-120"/>
              </a:rPr>
              <a:t>總平均</a:t>
            </a:r>
            <a:r>
              <a:rPr lang="zh-TW" altLang="zh-TW" sz="3600" dirty="0">
                <a:latin typeface="王漢宗顏楷體繁" panose="02000500000000000000" pitchFamily="2" charset="-120"/>
                <a:ea typeface="王漢宗顏楷體繁" panose="02000500000000000000" pitchFamily="2" charset="-120"/>
              </a:rPr>
              <a:t>亦達</a:t>
            </a:r>
            <a:r>
              <a:rPr lang="zh-TW" altLang="zh-TW" sz="3600" dirty="0" smtClean="0">
                <a:solidFill>
                  <a:srgbClr val="FF0000"/>
                </a:solidFill>
                <a:latin typeface="王漢宗顏楷體繁" panose="02000500000000000000" pitchFamily="2" charset="-120"/>
                <a:ea typeface="王漢宗顏楷體繁" panose="02000500000000000000" pitchFamily="2" charset="-120"/>
              </a:rPr>
              <a:t>七十</a:t>
            </a:r>
            <a:r>
              <a:rPr lang="zh-TW" altLang="en-US" sz="3600" dirty="0" smtClean="0">
                <a:solidFill>
                  <a:srgbClr val="FF0000"/>
                </a:solidFill>
                <a:latin typeface="王漢宗顏楷體繁" panose="02000500000000000000" pitchFamily="2" charset="-120"/>
                <a:ea typeface="王漢宗顏楷體繁" panose="02000500000000000000" pitchFamily="2" charset="-120"/>
              </a:rPr>
              <a:t>五</a:t>
            </a:r>
            <a:r>
              <a:rPr lang="zh-TW" altLang="zh-TW" sz="3600" dirty="0" smtClean="0">
                <a:solidFill>
                  <a:srgbClr val="FF0000"/>
                </a:solidFill>
                <a:latin typeface="王漢宗顏楷體繁" panose="02000500000000000000" pitchFamily="2" charset="-120"/>
                <a:ea typeface="王漢宗顏楷體繁" panose="02000500000000000000" pitchFamily="2" charset="-120"/>
              </a:rPr>
              <a:t>分</a:t>
            </a:r>
            <a:r>
              <a:rPr lang="zh-TW" altLang="zh-TW" sz="3600" dirty="0">
                <a:solidFill>
                  <a:srgbClr val="FF0000"/>
                </a:solidFill>
                <a:latin typeface="王漢宗顏楷體繁" panose="02000500000000000000" pitchFamily="2" charset="-120"/>
                <a:ea typeface="王漢宗顏楷體繁" panose="02000500000000000000" pitchFamily="2" charset="-120"/>
              </a:rPr>
              <a:t>以上</a:t>
            </a:r>
            <a:r>
              <a:rPr lang="zh-TW" altLang="zh-TW" sz="3600" dirty="0">
                <a:latin typeface="王漢宗顏楷體繁" panose="02000500000000000000" pitchFamily="2" charset="-120"/>
                <a:ea typeface="王漢宗顏楷體繁" panose="02000500000000000000" pitchFamily="2" charset="-120"/>
              </a:rPr>
              <a:t>者為</a:t>
            </a:r>
            <a:r>
              <a:rPr lang="zh-TW" altLang="zh-TW" sz="3600" dirty="0" smtClean="0">
                <a:latin typeface="王漢宗顏楷體繁" panose="02000500000000000000" pitchFamily="2" charset="-120"/>
                <a:ea typeface="王漢宗顏楷體繁" panose="02000500000000000000" pitchFamily="2" charset="-120"/>
              </a:rPr>
              <a:t>符合</a:t>
            </a:r>
            <a:r>
              <a:rPr lang="zh-TW" altLang="en-US" sz="3600" dirty="0" smtClean="0">
                <a:latin typeface="王漢宗顏楷體繁" panose="02000500000000000000" pitchFamily="2" charset="-120"/>
                <a:ea typeface="王漢宗顏楷體繁" panose="02000500000000000000" pitchFamily="2" charset="-120"/>
              </a:rPr>
              <a:t>外審通過</a:t>
            </a:r>
            <a:r>
              <a:rPr lang="zh-TW" altLang="zh-TW" sz="3600" dirty="0" smtClean="0">
                <a:latin typeface="王漢宗顏楷體繁" panose="02000500000000000000" pitchFamily="2" charset="-120"/>
                <a:ea typeface="王漢宗顏楷體繁" panose="02000500000000000000" pitchFamily="2" charset="-120"/>
              </a:rPr>
              <a:t>標準</a:t>
            </a:r>
            <a:r>
              <a:rPr lang="zh-TW" altLang="en-US" sz="3600" dirty="0" smtClean="0">
                <a:latin typeface="王漢宗顏楷體繁" panose="02000500000000000000" pitchFamily="2" charset="-120"/>
                <a:ea typeface="王漢宗顏楷體繁" panose="02000500000000000000" pitchFamily="2" charset="-120"/>
              </a:rPr>
              <a:t>。</a:t>
            </a:r>
            <a:r>
              <a:rPr lang="en-US" altLang="zh-TW" sz="4000" dirty="0">
                <a:solidFill>
                  <a:srgbClr val="0070C0"/>
                </a:solidFill>
                <a:latin typeface="王漢宗顏楷體繁" panose="02000500000000000000" pitchFamily="2" charset="-120"/>
                <a:ea typeface="王漢宗顏楷體繁" panose="02000500000000000000" pitchFamily="2" charset="-120"/>
              </a:rPr>
              <a:t>)</a:t>
            </a:r>
            <a:endParaRPr lang="zh-TW" altLang="zh-TW" sz="4000" dirty="0">
              <a:solidFill>
                <a:srgbClr val="0070C0"/>
              </a:solidFill>
              <a:latin typeface="王漢宗顏楷體繁" panose="02000500000000000000" pitchFamily="2" charset="-120"/>
              <a:ea typeface="王漢宗顏楷體繁" panose="02000500000000000000" pitchFamily="2" charset="-120"/>
            </a:endParaRPr>
          </a:p>
          <a:p>
            <a:pPr marL="361950" indent="-361950">
              <a:buFont typeface="Wingdings" panose="05000000000000000000" pitchFamily="2" charset="2"/>
              <a:buChar char="u"/>
            </a:pPr>
            <a:r>
              <a:rPr lang="zh-TW" altLang="zh-TW" sz="4000" dirty="0">
                <a:solidFill>
                  <a:srgbClr val="0070C0"/>
                </a:solidFill>
                <a:latin typeface="王漢宗顏楷體繁" panose="02000500000000000000" pitchFamily="2" charset="-120"/>
                <a:ea typeface="王漢宗顏楷體繁" panose="02000500000000000000" pitchFamily="2" charset="-120"/>
              </a:rPr>
              <a:t>升等未獲通過教師需有</a:t>
            </a:r>
            <a:r>
              <a:rPr lang="zh-TW" altLang="zh-TW" sz="4000" dirty="0">
                <a:solidFill>
                  <a:srgbClr val="FF0000"/>
                </a:solidFill>
                <a:latin typeface="王漢宗顏楷體繁" panose="02000500000000000000" pitchFamily="2" charset="-120"/>
                <a:ea typeface="王漢宗顏楷體繁" panose="02000500000000000000" pitchFamily="2" charset="-120"/>
              </a:rPr>
              <a:t>至少一篇不同著作</a:t>
            </a:r>
            <a:r>
              <a:rPr lang="zh-TW" altLang="zh-TW" sz="4000" u="sng" dirty="0">
                <a:solidFill>
                  <a:schemeClr val="accent6">
                    <a:lumMod val="75000"/>
                  </a:schemeClr>
                </a:solidFill>
                <a:latin typeface="王漢宗顏楷體繁" panose="02000500000000000000" pitchFamily="2" charset="-120"/>
                <a:ea typeface="王漢宗顏楷體繁" panose="02000500000000000000" pitchFamily="2" charset="-120"/>
              </a:rPr>
              <a:t>且</a:t>
            </a:r>
            <a:r>
              <a:rPr lang="zh-TW" altLang="zh-TW" sz="4000" dirty="0">
                <a:solidFill>
                  <a:srgbClr val="FF0000"/>
                </a:solidFill>
                <a:latin typeface="王漢宗顏楷體繁" panose="02000500000000000000" pitchFamily="2" charset="-120"/>
                <a:ea typeface="王漢宗顏楷體繁" panose="02000500000000000000" pitchFamily="2" charset="-120"/>
              </a:rPr>
              <a:t>列入本次升等代表作或參考作</a:t>
            </a:r>
            <a:r>
              <a:rPr lang="en-US" altLang="zh-TW" sz="4000" dirty="0">
                <a:solidFill>
                  <a:srgbClr val="0070C0"/>
                </a:solidFill>
                <a:latin typeface="王漢宗顏楷體繁" panose="02000500000000000000" pitchFamily="2" charset="-120"/>
                <a:ea typeface="王漢宗顏楷體繁" panose="02000500000000000000" pitchFamily="2" charset="-120"/>
              </a:rPr>
              <a:t>(</a:t>
            </a:r>
            <a:r>
              <a:rPr lang="zh-TW" altLang="zh-TW" sz="4000" dirty="0">
                <a:solidFill>
                  <a:srgbClr val="0070C0"/>
                </a:solidFill>
                <a:latin typeface="王漢宗顏楷體繁" panose="02000500000000000000" pitchFamily="2" charset="-120"/>
                <a:ea typeface="王漢宗顏楷體繁" panose="02000500000000000000" pitchFamily="2" charset="-120"/>
              </a:rPr>
              <a:t>含專門著作、應用技術報告、教學成果技術報告</a:t>
            </a:r>
            <a:r>
              <a:rPr lang="en-US" altLang="zh-TW" sz="4000" dirty="0">
                <a:solidFill>
                  <a:srgbClr val="0070C0"/>
                </a:solidFill>
                <a:latin typeface="王漢宗顏楷體繁" panose="02000500000000000000" pitchFamily="2" charset="-120"/>
                <a:ea typeface="王漢宗顏楷體繁" panose="02000500000000000000" pitchFamily="2" charset="-120"/>
              </a:rPr>
              <a:t>)</a:t>
            </a:r>
            <a:r>
              <a:rPr lang="zh-TW" altLang="zh-TW" sz="4000" dirty="0">
                <a:solidFill>
                  <a:srgbClr val="0070C0"/>
                </a:solidFill>
                <a:latin typeface="王漢宗顏楷體繁" panose="02000500000000000000" pitchFamily="2" charset="-120"/>
                <a:ea typeface="王漢宗顏楷體繁" panose="02000500000000000000" pitchFamily="2" charset="-120"/>
              </a:rPr>
              <a:t>，始得再提出升等。該著作最早採認至教師該次未通過升等案提出申請日前</a:t>
            </a:r>
            <a:r>
              <a:rPr lang="en-US" altLang="zh-TW" sz="4000" dirty="0">
                <a:solidFill>
                  <a:srgbClr val="FF0000"/>
                </a:solidFill>
                <a:latin typeface="王漢宗顏楷體繁" panose="02000500000000000000" pitchFamily="2" charset="-120"/>
                <a:ea typeface="王漢宗顏楷體繁" panose="02000500000000000000" pitchFamily="2" charset="-120"/>
              </a:rPr>
              <a:t>2</a:t>
            </a:r>
            <a:r>
              <a:rPr lang="zh-TW" altLang="zh-TW" sz="4000" dirty="0" smtClean="0">
                <a:solidFill>
                  <a:srgbClr val="FF0000"/>
                </a:solidFill>
                <a:latin typeface="王漢宗顏楷體繁" panose="02000500000000000000" pitchFamily="2" charset="-120"/>
                <a:ea typeface="王漢宗顏楷體繁" panose="02000500000000000000" pitchFamily="2" charset="-120"/>
              </a:rPr>
              <a:t>年</a:t>
            </a:r>
            <a:r>
              <a:rPr lang="zh-TW" altLang="en-US" sz="4000" dirty="0">
                <a:solidFill>
                  <a:srgbClr val="0070C0"/>
                </a:solidFill>
                <a:latin typeface="王漢宗顏楷體繁" panose="02000500000000000000" pitchFamily="2" charset="-120"/>
                <a:ea typeface="王漢宗顏楷體繁" panose="02000500000000000000" pitchFamily="2" charset="-120"/>
              </a:rPr>
              <a:t>。</a:t>
            </a:r>
            <a:endParaRPr lang="en-US" altLang="zh-TW" sz="4000" dirty="0" smtClean="0">
              <a:solidFill>
                <a:srgbClr val="0070C0"/>
              </a:solidFill>
              <a:latin typeface="王漢宗顏楷體繁" panose="02000500000000000000" pitchFamily="2" charset="-120"/>
              <a:ea typeface="王漢宗顏楷體繁" panose="02000500000000000000" pitchFamily="2"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955" y="270529"/>
            <a:ext cx="2022015" cy="1474574"/>
          </a:xfrm>
          <a:prstGeom prst="rect">
            <a:avLst/>
          </a:prstGeom>
        </p:spPr>
      </p:pic>
    </p:spTree>
    <p:extLst>
      <p:ext uri="{BB962C8B-B14F-4D97-AF65-F5344CB8AC3E}">
        <p14:creationId xmlns:p14="http://schemas.microsoft.com/office/powerpoint/2010/main" val="4151233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王漢宗顏楷體繁" panose="02000500000000000000" pitchFamily="2" charset="-120"/>
                <a:ea typeface="王漢宗顏楷體繁" panose="02000500000000000000" pitchFamily="2" charset="-120"/>
              </a:rPr>
              <a:t>謝謝聆聽</a:t>
            </a:r>
            <a:r>
              <a:rPr lang="en-US" altLang="zh-TW" sz="4800" dirty="0" smtClean="0">
                <a:latin typeface="王漢宗顏楷體繁" panose="02000500000000000000" pitchFamily="2" charset="-120"/>
                <a:ea typeface="王漢宗顏楷體繁" panose="02000500000000000000" pitchFamily="2" charset="-120"/>
              </a:rPr>
              <a:t>!</a:t>
            </a:r>
            <a:r>
              <a:rPr lang="en-US" altLang="zh-TW" sz="4800" dirty="0">
                <a:latin typeface="王漢宗顏楷體繁" panose="02000500000000000000" pitchFamily="2" charset="-120"/>
                <a:ea typeface="王漢宗顏楷體繁" panose="02000500000000000000" pitchFamily="2" charset="-120"/>
              </a:rPr>
              <a:t>!</a:t>
            </a:r>
            <a:endParaRPr lang="zh-TW" altLang="en-US" sz="4800" dirty="0">
              <a:latin typeface="王漢宗顏楷體繁" panose="02000500000000000000" pitchFamily="2" charset="-120"/>
              <a:ea typeface="王漢宗顏楷體繁" panose="02000500000000000000" pitchFamily="2"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689" y="757881"/>
            <a:ext cx="2123560" cy="1528118"/>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80" y="2643058"/>
            <a:ext cx="4286250" cy="3219450"/>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3045" y="2643058"/>
            <a:ext cx="4547287" cy="3159082"/>
          </a:xfrm>
          <a:prstGeom prst="rect">
            <a:avLst/>
          </a:prstGeom>
        </p:spPr>
      </p:pic>
    </p:spTree>
    <p:extLst>
      <p:ext uri="{BB962C8B-B14F-4D97-AF65-F5344CB8AC3E}">
        <p14:creationId xmlns:p14="http://schemas.microsoft.com/office/powerpoint/2010/main" val="1441232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5" y="423704"/>
            <a:ext cx="10364451" cy="997847"/>
          </a:xfrm>
        </p:spPr>
        <p:txBody>
          <a:bodyPr>
            <a:normAutofit/>
          </a:bodyPr>
          <a:lstStyle/>
          <a:p>
            <a:r>
              <a:rPr lang="zh-TW" altLang="en-US" sz="6000" dirty="0" smtClean="0">
                <a:solidFill>
                  <a:schemeClr val="accent2">
                    <a:lumMod val="75000"/>
                  </a:schemeClr>
                </a:solidFill>
                <a:latin typeface="王漢宗顏楷體繁" panose="02000500000000000000" pitchFamily="2" charset="-120"/>
                <a:ea typeface="王漢宗顏楷體繁" panose="02000500000000000000" pitchFamily="2" charset="-120"/>
              </a:rPr>
              <a:t>簡報大綱</a:t>
            </a:r>
            <a:endParaRPr lang="zh-TW" altLang="en-US" sz="6000" dirty="0">
              <a:solidFill>
                <a:schemeClr val="accent2">
                  <a:lumMod val="75000"/>
                </a:schemeClr>
              </a:solidFill>
              <a:latin typeface="王漢宗顏楷體繁" panose="02000500000000000000" pitchFamily="2" charset="-120"/>
              <a:ea typeface="王漢宗顏楷體繁" panose="02000500000000000000" pitchFamily="2" charset="-120"/>
            </a:endParaRPr>
          </a:p>
        </p:txBody>
      </p:sp>
      <p:sp>
        <p:nvSpPr>
          <p:cNvPr id="3" name="內容版面配置區 2"/>
          <p:cNvSpPr>
            <a:spLocks noGrp="1"/>
          </p:cNvSpPr>
          <p:nvPr>
            <p:ph sz="quarter" idx="13"/>
          </p:nvPr>
        </p:nvSpPr>
        <p:spPr>
          <a:xfrm>
            <a:off x="914400" y="1616364"/>
            <a:ext cx="10363826" cy="4562763"/>
          </a:xfrm>
        </p:spPr>
        <p:txBody>
          <a:bodyPr>
            <a:noAutofit/>
          </a:bodyPr>
          <a:lstStyle/>
          <a:p>
            <a:pPr>
              <a:buFont typeface="Wingdings" panose="05000000000000000000" pitchFamily="2" charset="2"/>
              <a:buChar char="Ø"/>
            </a:pPr>
            <a:r>
              <a:rPr lang="zh-TW" altLang="en-US" sz="2800" dirty="0" smtClean="0">
                <a:latin typeface="標楷體" panose="03000509000000000000" pitchFamily="65" charset="-120"/>
                <a:ea typeface="標楷體" panose="03000509000000000000" pitchFamily="65" charset="-120"/>
              </a:rPr>
              <a:t>升等</a:t>
            </a:r>
            <a:r>
              <a:rPr lang="zh-TW" altLang="en-US" sz="2800" u="sng" dirty="0" smtClean="0">
                <a:latin typeface="標楷體" panose="03000509000000000000" pitchFamily="65" charset="-120"/>
                <a:ea typeface="標楷體" panose="03000509000000000000" pitchFamily="65" charset="-120"/>
                <a:hlinkClick r:id="rId2" action="ppaction://hlinksldjump"/>
              </a:rPr>
              <a:t>類型</a:t>
            </a:r>
            <a:endParaRPr lang="en-US" altLang="zh-TW" sz="2800" u="sng"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800" dirty="0">
                <a:latin typeface="標楷體" panose="03000509000000000000" pitchFamily="65" charset="-120"/>
                <a:ea typeface="標楷體" panose="03000509000000000000" pitchFamily="65" charset="-120"/>
              </a:rPr>
              <a:t>升等</a:t>
            </a:r>
            <a:r>
              <a:rPr lang="zh-TW" altLang="en-US" sz="2800" u="sng" dirty="0">
                <a:latin typeface="標楷體" panose="03000509000000000000" pitchFamily="65" charset="-120"/>
                <a:ea typeface="標楷體" panose="03000509000000000000" pitchFamily="65" charset="-120"/>
                <a:hlinkClick r:id="rId3" action="ppaction://hlinksldjump"/>
              </a:rPr>
              <a:t>期程</a:t>
            </a:r>
            <a:endParaRPr lang="en-US" altLang="zh-TW" sz="2800" u="sng" dirty="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800" dirty="0" smtClean="0">
                <a:latin typeface="標楷體" panose="03000509000000000000" pitchFamily="65" charset="-120"/>
                <a:ea typeface="標楷體" panose="03000509000000000000" pitchFamily="65" charset="-120"/>
              </a:rPr>
              <a:t>升等</a:t>
            </a:r>
            <a:r>
              <a:rPr lang="zh-TW" altLang="en-US" sz="2800" u="sng" dirty="0" smtClean="0">
                <a:latin typeface="標楷體" panose="03000509000000000000" pitchFamily="65" charset="-120"/>
                <a:ea typeface="標楷體" panose="03000509000000000000" pitchFamily="65" charset="-120"/>
                <a:hlinkClick r:id="rId4" action="ppaction://hlinksldjump"/>
              </a:rPr>
              <a:t>條件</a:t>
            </a:r>
            <a:endParaRPr lang="en-US" altLang="zh-TW" sz="2800" u="sng"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800" dirty="0" smtClean="0">
                <a:latin typeface="標楷體" panose="03000509000000000000" pitchFamily="65" charset="-120"/>
                <a:ea typeface="標楷體" panose="03000509000000000000" pitchFamily="65" charset="-120"/>
              </a:rPr>
              <a:t>升</a:t>
            </a:r>
            <a:r>
              <a:rPr lang="zh-TW" altLang="en-US" sz="2800" dirty="0">
                <a:latin typeface="標楷體" panose="03000509000000000000" pitchFamily="65" charset="-120"/>
                <a:ea typeface="標楷體" panose="03000509000000000000" pitchFamily="65" charset="-120"/>
              </a:rPr>
              <a:t>等</a:t>
            </a:r>
            <a:r>
              <a:rPr lang="zh-TW" altLang="en-US" sz="2800" u="sng" dirty="0" smtClean="0">
                <a:latin typeface="標楷體" panose="03000509000000000000" pitchFamily="65" charset="-120"/>
                <a:ea typeface="標楷體" panose="03000509000000000000" pitchFamily="65" charset="-120"/>
                <a:hlinkClick r:id="rId5" action="ppaction://hlinksldjump"/>
              </a:rPr>
              <a:t>資料</a:t>
            </a:r>
            <a:endParaRPr lang="en-US" altLang="zh-TW" sz="2800" u="sng"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800" dirty="0">
                <a:latin typeface="標楷體" panose="03000509000000000000" pitchFamily="65" charset="-120"/>
                <a:ea typeface="標楷體" panose="03000509000000000000" pitchFamily="65" charset="-120"/>
              </a:rPr>
              <a:t>通過</a:t>
            </a:r>
            <a:r>
              <a:rPr lang="zh-TW" altLang="en-US" sz="2800" u="sng" dirty="0">
                <a:latin typeface="標楷體" panose="03000509000000000000" pitchFamily="65" charset="-120"/>
                <a:ea typeface="標楷體" panose="03000509000000000000" pitchFamily="65" charset="-120"/>
                <a:hlinkClick r:id="rId6" action="ppaction://hlinksldjump"/>
              </a:rPr>
              <a:t>門檻</a:t>
            </a:r>
            <a:endParaRPr lang="en-US" altLang="zh-TW" sz="2800" u="sng" dirty="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800" u="sng" dirty="0" smtClean="0">
                <a:latin typeface="標楷體" panose="03000509000000000000" pitchFamily="65" charset="-120"/>
                <a:ea typeface="標楷體" panose="03000509000000000000" pitchFamily="65" charset="-120"/>
                <a:hlinkClick r:id="rId7" action="ppaction://hlinksldjump"/>
              </a:rPr>
              <a:t>注意事項</a:t>
            </a:r>
            <a:endParaRPr lang="en-US" altLang="zh-TW" sz="2800" u="sng"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800" u="sng" dirty="0" smtClean="0">
                <a:latin typeface="標楷體" panose="03000509000000000000" pitchFamily="65" charset="-120"/>
                <a:ea typeface="標楷體" panose="03000509000000000000" pitchFamily="65" charset="-120"/>
                <a:hlinkClick r:id="rId8" action="ppaction://hlinksldjump"/>
              </a:rPr>
              <a:t>未來變</a:t>
            </a:r>
            <a:r>
              <a:rPr lang="zh-TW" altLang="en-US" sz="2800" u="sng" dirty="0">
                <a:latin typeface="標楷體" panose="03000509000000000000" pitchFamily="65" charset="-120"/>
                <a:ea typeface="標楷體" panose="03000509000000000000" pitchFamily="65" charset="-120"/>
                <a:hlinkClick r:id="rId8" action="ppaction://hlinksldjump"/>
              </a:rPr>
              <a:t>革</a:t>
            </a:r>
            <a:endParaRPr lang="en-US" altLang="zh-TW" sz="2800" u="sng" dirty="0" smtClean="0">
              <a:latin typeface="標楷體" panose="03000509000000000000" pitchFamily="65" charset="-120"/>
              <a:ea typeface="標楷體" panose="03000509000000000000" pitchFamily="65" charset="-120"/>
            </a:endParaRPr>
          </a:p>
        </p:txBody>
      </p:sp>
      <p:pic>
        <p:nvPicPr>
          <p:cNvPr id="5" name="圖片 4" descr="external image snoopy_typing2.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3827" y="2214535"/>
            <a:ext cx="2694399" cy="2095500"/>
          </a:xfrm>
          <a:prstGeom prst="rect">
            <a:avLst/>
          </a:prstGeom>
        </p:spPr>
      </p:pic>
      <p:pic>
        <p:nvPicPr>
          <p:cNvPr id="6" name="圖片 5" descr="Snoopy's all set to go! Let's get started."/>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3575" y="1732302"/>
            <a:ext cx="2444686" cy="1563365"/>
          </a:xfrm>
          <a:prstGeom prst="rect">
            <a:avLst/>
          </a:prstGeom>
        </p:spPr>
      </p:pic>
      <p:pic>
        <p:nvPicPr>
          <p:cNvPr id="7" name="圖片 6" descr="HeLLo GoD, MaY i SPeaK To My SoN, PLeASe?: Call 267 : NO EMERGENCY"/>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55558" y="4421722"/>
            <a:ext cx="2683787" cy="1849806"/>
          </a:xfrm>
          <a:prstGeom prst="rect">
            <a:avLst/>
          </a:prstGeom>
        </p:spPr>
      </p:pic>
      <p:sp>
        <p:nvSpPr>
          <p:cNvPr id="8" name="向右箭號 7"/>
          <p:cNvSpPr/>
          <p:nvPr/>
        </p:nvSpPr>
        <p:spPr>
          <a:xfrm>
            <a:off x="7016516" y="2376651"/>
            <a:ext cx="979055" cy="77628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 name="向左箭號 8"/>
          <p:cNvSpPr/>
          <p:nvPr/>
        </p:nvSpPr>
        <p:spPr>
          <a:xfrm rot="20207573">
            <a:off x="7080305" y="4855695"/>
            <a:ext cx="1001731" cy="77087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0" name="文字方塊 9"/>
          <p:cNvSpPr txBox="1"/>
          <p:nvPr/>
        </p:nvSpPr>
        <p:spPr>
          <a:xfrm>
            <a:off x="4488873" y="3411605"/>
            <a:ext cx="1459345" cy="369332"/>
          </a:xfrm>
          <a:prstGeom prst="rect">
            <a:avLst/>
          </a:prstGeom>
          <a:noFill/>
        </p:spPr>
        <p:txBody>
          <a:bodyPr wrap="square" rtlCol="0">
            <a:spAutoFit/>
          </a:bodyPr>
          <a:lstStyle/>
          <a:p>
            <a:r>
              <a:rPr lang="zh-TW" altLang="en-US" dirty="0" smtClean="0"/>
              <a:t>飽讀詩書</a:t>
            </a:r>
            <a:endParaRPr lang="zh-TW" altLang="en-US" dirty="0"/>
          </a:p>
        </p:txBody>
      </p:sp>
      <p:sp>
        <p:nvSpPr>
          <p:cNvPr id="11" name="文字方塊 10"/>
          <p:cNvSpPr txBox="1"/>
          <p:nvPr/>
        </p:nvSpPr>
        <p:spPr>
          <a:xfrm>
            <a:off x="9235113" y="4504848"/>
            <a:ext cx="1219200" cy="369332"/>
          </a:xfrm>
          <a:prstGeom prst="rect">
            <a:avLst/>
          </a:prstGeom>
          <a:noFill/>
        </p:spPr>
        <p:txBody>
          <a:bodyPr wrap="square" rtlCol="0">
            <a:spAutoFit/>
          </a:bodyPr>
          <a:lstStyle/>
          <a:p>
            <a:r>
              <a:rPr lang="zh-TW" altLang="en-US" dirty="0" smtClean="0"/>
              <a:t>用心準備</a:t>
            </a:r>
            <a:endParaRPr lang="zh-TW" altLang="en-US" dirty="0"/>
          </a:p>
        </p:txBody>
      </p:sp>
      <p:sp>
        <p:nvSpPr>
          <p:cNvPr id="12" name="文字方塊 11"/>
          <p:cNvSpPr txBox="1"/>
          <p:nvPr/>
        </p:nvSpPr>
        <p:spPr>
          <a:xfrm>
            <a:off x="4618181" y="6271528"/>
            <a:ext cx="1690255" cy="369332"/>
          </a:xfrm>
          <a:prstGeom prst="rect">
            <a:avLst/>
          </a:prstGeom>
          <a:noFill/>
        </p:spPr>
        <p:txBody>
          <a:bodyPr wrap="square" rtlCol="0">
            <a:spAutoFit/>
          </a:bodyPr>
          <a:lstStyle/>
          <a:p>
            <a:r>
              <a:rPr lang="zh-TW" altLang="en-US" dirty="0" smtClean="0"/>
              <a:t>蓄勢待發</a:t>
            </a:r>
            <a:endParaRPr lang="zh-TW" altLang="en-US" dirty="0"/>
          </a:p>
        </p:txBody>
      </p:sp>
    </p:spTree>
    <p:extLst>
      <p:ext uri="{BB962C8B-B14F-4D97-AF65-F5344CB8AC3E}">
        <p14:creationId xmlns:p14="http://schemas.microsoft.com/office/powerpoint/2010/main" val="1446469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5" y="618518"/>
            <a:ext cx="10364451" cy="970138"/>
          </a:xfrm>
        </p:spPr>
        <p:txBody>
          <a:bodyPr>
            <a:normAutofit/>
          </a:bodyPr>
          <a:lstStyle/>
          <a:p>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升等類型</a:t>
            </a:r>
            <a:endPar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graphicFrame>
        <p:nvGraphicFramePr>
          <p:cNvPr id="4" name="內容版面配置區 3"/>
          <p:cNvGraphicFramePr>
            <a:graphicFrameLocks noGrp="1"/>
          </p:cNvGraphicFramePr>
          <p:nvPr>
            <p:ph sz="quarter" idx="13"/>
            <p:extLst>
              <p:ext uri="{D42A27DB-BD31-4B8C-83A1-F6EECF244321}">
                <p14:modId xmlns:p14="http://schemas.microsoft.com/office/powerpoint/2010/main" val="887711465"/>
              </p:ext>
            </p:extLst>
          </p:nvPr>
        </p:nvGraphicFramePr>
        <p:xfrm>
          <a:off x="914400" y="1662113"/>
          <a:ext cx="10363200" cy="4129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610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2102" y="313718"/>
            <a:ext cx="10717303" cy="979374"/>
          </a:xfrm>
        </p:spPr>
        <p:txBody>
          <a:bodyPr>
            <a:normAutofit/>
          </a:bodyPr>
          <a:lstStyle/>
          <a:p>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             升等期程  </a:t>
            </a:r>
            <a:r>
              <a:rPr lang="en-US" altLang="zh-TW" sz="1200" dirty="0" smtClean="0">
                <a:solidFill>
                  <a:schemeClr val="accent6">
                    <a:lumMod val="75000"/>
                  </a:schemeClr>
                </a:solidFill>
                <a:latin typeface="王漢宗顏楷體繁" panose="02000500000000000000" pitchFamily="2" charset="-120"/>
                <a:ea typeface="王漢宗顏楷體繁" panose="02000500000000000000" pitchFamily="2" charset="-120"/>
              </a:rPr>
              <a:t>(106.8.1</a:t>
            </a:r>
            <a:r>
              <a:rPr lang="zh-TW" altLang="en-US" sz="1200" dirty="0">
                <a:solidFill>
                  <a:schemeClr val="accent6">
                    <a:lumMod val="75000"/>
                  </a:schemeClr>
                </a:solidFill>
                <a:latin typeface="王漢宗顏楷體繁" panose="02000500000000000000" pitchFamily="2" charset="-120"/>
                <a:ea typeface="王漢宗顏楷體繁" panose="02000500000000000000" pitchFamily="2" charset="-120"/>
              </a:rPr>
              <a:t>提出升等教師</a:t>
            </a:r>
            <a:r>
              <a:rPr lang="zh-TW" altLang="en-US" sz="1200" dirty="0" smtClean="0">
                <a:solidFill>
                  <a:schemeClr val="accent6">
                    <a:lumMod val="75000"/>
                  </a:schemeClr>
                </a:solidFill>
                <a:latin typeface="王漢宗顏楷體繁" panose="02000500000000000000" pitchFamily="2" charset="-120"/>
                <a:ea typeface="王漢宗顏楷體繁" panose="02000500000000000000" pitchFamily="2" charset="-120"/>
              </a:rPr>
              <a:t>適用</a:t>
            </a:r>
            <a:r>
              <a:rPr lang="en-US" altLang="zh-TW" sz="1200" dirty="0" smtClean="0">
                <a:solidFill>
                  <a:schemeClr val="accent6">
                    <a:lumMod val="75000"/>
                  </a:schemeClr>
                </a:solidFill>
                <a:latin typeface="王漢宗顏楷體繁" panose="02000500000000000000" pitchFamily="2" charset="-120"/>
                <a:ea typeface="王漢宗顏楷體繁" panose="02000500000000000000" pitchFamily="2" charset="-120"/>
              </a:rPr>
              <a:t>-【107.2.1</a:t>
            </a:r>
            <a:r>
              <a:rPr lang="zh-TW" altLang="en-US" sz="1200" dirty="0" smtClean="0">
                <a:solidFill>
                  <a:schemeClr val="accent6">
                    <a:lumMod val="75000"/>
                  </a:schemeClr>
                </a:solidFill>
                <a:latin typeface="王漢宗顏楷體繁" panose="02000500000000000000" pitchFamily="2" charset="-120"/>
                <a:ea typeface="王漢宗顏楷體繁" panose="02000500000000000000" pitchFamily="2" charset="-120"/>
              </a:rPr>
              <a:t>升等生效</a:t>
            </a:r>
            <a:r>
              <a:rPr lang="en-US" altLang="zh-TW" sz="1200" dirty="0" smtClean="0">
                <a:solidFill>
                  <a:schemeClr val="accent6">
                    <a:lumMod val="75000"/>
                  </a:schemeClr>
                </a:solidFill>
                <a:latin typeface="王漢宗顏楷體繁" panose="02000500000000000000" pitchFamily="2" charset="-120"/>
                <a:ea typeface="王漢宗顏楷體繁" panose="02000500000000000000" pitchFamily="2" charset="-120"/>
              </a:rPr>
              <a:t>】)</a:t>
            </a:r>
            <a:endParaRPr lang="zh-TW" altLang="en-US" sz="12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sp>
        <p:nvSpPr>
          <p:cNvPr id="5" name="Rectangle 4"/>
          <p:cNvSpPr>
            <a:spLocks noChangeArrowheads="1"/>
          </p:cNvSpPr>
          <p:nvPr/>
        </p:nvSpPr>
        <p:spPr bwMode="auto">
          <a:xfrm>
            <a:off x="-3207570" y="1492015"/>
            <a:ext cx="24703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62" y="1492015"/>
            <a:ext cx="11405937" cy="526010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383956" y="1663075"/>
            <a:ext cx="1046206" cy="4917989"/>
          </a:xfrm>
          <a:prstGeom prst="rect">
            <a:avLst/>
          </a:prstGeom>
          <a:no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3240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0925" y="156755"/>
            <a:ext cx="11739155" cy="6701246"/>
          </a:xfrm>
        </p:spPr>
        <p:txBody>
          <a:bodyPr>
            <a:normAutofit/>
          </a:bodyPr>
          <a:lstStyle/>
          <a:p>
            <a:r>
              <a:rPr lang="zh-TW" altLang="en-US" sz="4800" dirty="0" smtClean="0">
                <a:solidFill>
                  <a:srgbClr val="FF0000"/>
                </a:solidFill>
                <a:latin typeface="王漢宗顏楷體繁" panose="02000500000000000000" pitchFamily="2" charset="-120"/>
                <a:ea typeface="王漢宗顏楷體繁" panose="02000500000000000000" pitchFamily="2" charset="-120"/>
              </a:rPr>
              <a:t>代表作</a:t>
            </a:r>
            <a:r>
              <a:rPr lang="en-US" altLang="zh-TW" sz="4800" dirty="0" smtClean="0">
                <a:latin typeface="王漢宗顏楷體繁" panose="02000500000000000000" pitchFamily="2" charset="-120"/>
                <a:ea typeface="王漢宗顏楷體繁" panose="02000500000000000000" pitchFamily="2" charset="-120"/>
              </a:rPr>
              <a:t>(</a:t>
            </a:r>
            <a:r>
              <a:rPr lang="zh-TW" altLang="en-US" sz="4800" dirty="0" smtClean="0">
                <a:latin typeface="王漢宗顏楷體繁" panose="02000500000000000000" pitchFamily="2" charset="-120"/>
                <a:ea typeface="王漢宗顏楷體繁" panose="02000500000000000000" pitchFamily="2" charset="-120"/>
              </a:rPr>
              <a:t>作品、成就證明或技術報告</a:t>
            </a:r>
            <a:r>
              <a:rPr lang="en-US" altLang="zh-TW" sz="4800" dirty="0" smtClean="0">
                <a:latin typeface="王漢宗顏楷體繁" panose="02000500000000000000" pitchFamily="2" charset="-120"/>
                <a:ea typeface="王漢宗顏楷體繁" panose="02000500000000000000" pitchFamily="2" charset="-120"/>
              </a:rPr>
              <a:t>)</a:t>
            </a:r>
            <a:r>
              <a:rPr lang="zh-TW" altLang="en-US" sz="4800" b="1" u="sng" dirty="0" smtClean="0">
                <a:solidFill>
                  <a:schemeClr val="accent6">
                    <a:lumMod val="75000"/>
                  </a:schemeClr>
                </a:solidFill>
                <a:latin typeface="王漢宗顏楷體繁" panose="02000500000000000000" pitchFamily="2" charset="-120"/>
                <a:ea typeface="王漢宗顏楷體繁" panose="02000500000000000000" pitchFamily="2" charset="-120"/>
              </a:rPr>
              <a:t>與</a:t>
            </a:r>
            <a:r>
              <a:rPr lang="en-US" altLang="zh-TW" sz="4800" b="1" u="sng" dirty="0" smtClean="0">
                <a:solidFill>
                  <a:schemeClr val="accent6">
                    <a:lumMod val="75000"/>
                  </a:schemeClr>
                </a:solidFill>
                <a:latin typeface="王漢宗顏楷體繁" panose="02000500000000000000" pitchFamily="2" charset="-120"/>
                <a:ea typeface="王漢宗顏楷體繁" panose="02000500000000000000" pitchFamily="2" charset="-120"/>
              </a:rPr>
              <a:t/>
            </a:r>
            <a:br>
              <a:rPr lang="en-US" altLang="zh-TW" sz="4800" b="1" u="sng" dirty="0" smtClean="0">
                <a:solidFill>
                  <a:schemeClr val="accent6">
                    <a:lumMod val="75000"/>
                  </a:schemeClr>
                </a:solidFill>
                <a:latin typeface="王漢宗顏楷體繁" panose="02000500000000000000" pitchFamily="2" charset="-120"/>
                <a:ea typeface="王漢宗顏楷體繁" panose="02000500000000000000" pitchFamily="2" charset="-120"/>
              </a:rPr>
            </a:br>
            <a:r>
              <a:rPr lang="zh-TW" altLang="en-US" sz="4800" dirty="0" smtClean="0">
                <a:solidFill>
                  <a:srgbClr val="FF0000"/>
                </a:solidFill>
                <a:latin typeface="王漢宗顏楷體繁" panose="02000500000000000000" pitchFamily="2" charset="-120"/>
                <a:ea typeface="王漢宗顏楷體繁" panose="02000500000000000000" pitchFamily="2" charset="-120"/>
              </a:rPr>
              <a:t>參考作</a:t>
            </a:r>
            <a:r>
              <a:rPr lang="en-US" altLang="zh-TW" sz="4800" dirty="0" smtClean="0">
                <a:latin typeface="王漢宗顏楷體繁" panose="02000500000000000000" pitchFamily="2" charset="-120"/>
                <a:ea typeface="王漢宗顏楷體繁" panose="02000500000000000000" pitchFamily="2" charset="-120"/>
              </a:rPr>
              <a:t>(</a:t>
            </a:r>
            <a:r>
              <a:rPr lang="zh-TW" altLang="en-US" sz="4800" dirty="0">
                <a:latin typeface="王漢宗顏楷體繁" panose="02000500000000000000" pitchFamily="2" charset="-120"/>
                <a:ea typeface="王漢宗顏楷體繁" panose="02000500000000000000" pitchFamily="2" charset="-120"/>
              </a:rPr>
              <a:t>作品、成就證明或技術報告</a:t>
            </a:r>
            <a:r>
              <a:rPr lang="en-US" altLang="zh-TW" sz="4800" dirty="0" smtClean="0">
                <a:latin typeface="王漢宗顏楷體繁" panose="02000500000000000000" pitchFamily="2" charset="-120"/>
                <a:ea typeface="王漢宗顏楷體繁" panose="02000500000000000000" pitchFamily="2" charset="-120"/>
              </a:rPr>
              <a:t>)</a:t>
            </a:r>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相加</a:t>
            </a:r>
            <a: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t/>
            </a:r>
            <a:b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br>
            <a: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t/>
            </a:r>
            <a:b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br>
            <a:r>
              <a:rPr lang="zh-TW" altLang="en-US" sz="7200" dirty="0" smtClean="0">
                <a:solidFill>
                  <a:srgbClr val="FF0000"/>
                </a:solidFill>
                <a:latin typeface="王漢宗顏楷體繁" panose="02000500000000000000" pitchFamily="2" charset="-120"/>
                <a:ea typeface="王漢宗顏楷體繁" panose="02000500000000000000" pitchFamily="2" charset="-120"/>
              </a:rPr>
              <a:t>至多</a:t>
            </a:r>
            <a:r>
              <a:rPr lang="en-US" altLang="zh-TW" sz="7200" u="sng" dirty="0" smtClean="0">
                <a:solidFill>
                  <a:srgbClr val="FF0000"/>
                </a:solidFill>
                <a:latin typeface="王漢宗顏楷體繁" panose="02000500000000000000" pitchFamily="2" charset="-120"/>
                <a:ea typeface="王漢宗顏楷體繁" panose="02000500000000000000" pitchFamily="2" charset="-120"/>
              </a:rPr>
              <a:t>5</a:t>
            </a:r>
            <a:r>
              <a:rPr lang="zh-TW" altLang="en-US" sz="7200" u="sng" dirty="0" smtClean="0">
                <a:solidFill>
                  <a:srgbClr val="FF0000"/>
                </a:solidFill>
                <a:latin typeface="王漢宗顏楷體繁" panose="02000500000000000000" pitchFamily="2" charset="-120"/>
                <a:ea typeface="王漢宗顏楷體繁" panose="02000500000000000000" pitchFamily="2" charset="-120"/>
              </a:rPr>
              <a:t>件</a:t>
            </a:r>
            <a:r>
              <a:rPr lang="en-US" altLang="zh-TW" sz="1400" u="sng" dirty="0" smtClean="0">
                <a:solidFill>
                  <a:srgbClr val="FF0000"/>
                </a:solidFill>
                <a:latin typeface="王漢宗顏楷體繁" panose="02000500000000000000" pitchFamily="2" charset="-120"/>
                <a:ea typeface="王漢宗顏楷體繁" panose="02000500000000000000" pitchFamily="2" charset="-120"/>
              </a:rPr>
              <a:t/>
            </a:r>
            <a:br>
              <a:rPr lang="en-US" altLang="zh-TW" sz="1400" u="sng" dirty="0" smtClean="0">
                <a:solidFill>
                  <a:srgbClr val="FF0000"/>
                </a:solidFill>
                <a:latin typeface="王漢宗顏楷體繁" panose="02000500000000000000" pitchFamily="2" charset="-120"/>
                <a:ea typeface="王漢宗顏楷體繁" panose="02000500000000000000" pitchFamily="2" charset="-120"/>
              </a:rPr>
            </a:br>
            <a:r>
              <a:rPr lang="en-US" altLang="zh-TW" sz="7200" u="sng" dirty="0" smtClean="0">
                <a:solidFill>
                  <a:srgbClr val="FF0000"/>
                </a:solidFill>
                <a:latin typeface="王漢宗顏楷體繁" panose="02000500000000000000" pitchFamily="2" charset="-120"/>
                <a:ea typeface="王漢宗顏楷體繁" panose="02000500000000000000" pitchFamily="2" charset="-120"/>
              </a:rPr>
              <a:t/>
            </a:r>
            <a:br>
              <a:rPr lang="en-US" altLang="zh-TW" sz="7200" u="sng" dirty="0" smtClean="0">
                <a:solidFill>
                  <a:srgbClr val="FF0000"/>
                </a:solidFill>
                <a:latin typeface="王漢宗顏楷體繁" panose="02000500000000000000" pitchFamily="2" charset="-120"/>
                <a:ea typeface="王漢宗顏楷體繁" panose="02000500000000000000" pitchFamily="2" charset="-120"/>
              </a:rPr>
            </a:br>
            <a:r>
              <a:rPr lang="zh-TW" altLang="en-US" dirty="0" smtClean="0">
                <a:latin typeface="王漢宗顏楷體繁" panose="02000500000000000000" pitchFamily="2" charset="-120"/>
                <a:ea typeface="王漢宗顏楷體繁" panose="02000500000000000000" pitchFamily="2" charset="-120"/>
              </a:rPr>
              <a:t>取得</a:t>
            </a:r>
            <a:r>
              <a:rPr lang="zh-TW" altLang="en-US" dirty="0">
                <a:latin typeface="王漢宗顏楷體繁" panose="02000500000000000000" pitchFamily="2" charset="-120"/>
                <a:ea typeface="王漢宗顏楷體繁" panose="02000500000000000000" pitchFamily="2" charset="-120"/>
              </a:rPr>
              <a:t>前一職級教師資格後出版或發表</a:t>
            </a:r>
            <a:r>
              <a:rPr lang="zh-TW" altLang="en-US" dirty="0" smtClean="0">
                <a:latin typeface="王漢宗顏楷體繁" panose="02000500000000000000" pitchFamily="2" charset="-120"/>
                <a:ea typeface="王漢宗顏楷體繁" panose="02000500000000000000" pitchFamily="2" charset="-120"/>
              </a:rPr>
              <a:t>者</a:t>
            </a:r>
            <a:r>
              <a:rPr lang="en-US" altLang="zh-TW" dirty="0" smtClean="0">
                <a:latin typeface="王漢宗顏楷體繁" panose="02000500000000000000" pitchFamily="2" charset="-120"/>
                <a:ea typeface="王漢宗顏楷體繁" panose="02000500000000000000" pitchFamily="2" charset="-120"/>
              </a:rPr>
              <a:t/>
            </a:r>
            <a:br>
              <a:rPr lang="en-US" altLang="zh-TW" dirty="0" smtClean="0">
                <a:latin typeface="王漢宗顏楷體繁" panose="02000500000000000000" pitchFamily="2" charset="-120"/>
                <a:ea typeface="王漢宗顏楷體繁" panose="02000500000000000000" pitchFamily="2" charset="-120"/>
              </a:rPr>
            </a:br>
            <a:r>
              <a:rPr lang="zh-TW" altLang="en-US" dirty="0" smtClean="0">
                <a:latin typeface="王漢宗顏楷體繁" panose="02000500000000000000" pitchFamily="2" charset="-120"/>
                <a:ea typeface="王漢宗顏楷體繁" panose="02000500000000000000" pitchFamily="2" charset="-120"/>
              </a:rPr>
              <a:t>屬系列相關研究者，得合併為代表作，惟仍列入總數計算。</a:t>
            </a:r>
            <a:r>
              <a:rPr lang="en-US" altLang="zh-TW" dirty="0" smtClean="0">
                <a:latin typeface="王漢宗顏楷體繁" panose="02000500000000000000" pitchFamily="2" charset="-120"/>
                <a:ea typeface="王漢宗顏楷體繁" panose="02000500000000000000" pitchFamily="2" charset="-120"/>
              </a:rPr>
              <a:t/>
            </a:r>
            <a:br>
              <a:rPr lang="en-US" altLang="zh-TW" dirty="0" smtClean="0">
                <a:latin typeface="王漢宗顏楷體繁" panose="02000500000000000000" pitchFamily="2" charset="-120"/>
                <a:ea typeface="王漢宗顏楷體繁" panose="02000500000000000000" pitchFamily="2" charset="-120"/>
              </a:rPr>
            </a:br>
            <a:r>
              <a:rPr lang="en-US" altLang="zh-TW" sz="3200" dirty="0" smtClean="0">
                <a:solidFill>
                  <a:schemeClr val="accent5">
                    <a:lumMod val="75000"/>
                  </a:schemeClr>
                </a:solidFill>
                <a:latin typeface="王漢宗顏楷體繁" panose="02000500000000000000" pitchFamily="2" charset="-120"/>
                <a:ea typeface="王漢宗顏楷體繁" panose="02000500000000000000" pitchFamily="2" charset="-120"/>
              </a:rPr>
              <a:t>(ex.</a:t>
            </a:r>
            <a:r>
              <a:rPr lang="zh-TW" altLang="en-US" sz="3200" dirty="0" smtClean="0">
                <a:solidFill>
                  <a:schemeClr val="accent5">
                    <a:lumMod val="75000"/>
                  </a:schemeClr>
                </a:solidFill>
                <a:latin typeface="王漢宗顏楷體繁" panose="02000500000000000000" pitchFamily="2" charset="-120"/>
                <a:ea typeface="王漢宗顏楷體繁" panose="02000500000000000000" pitchFamily="2" charset="-120"/>
              </a:rPr>
              <a:t>代表作為</a:t>
            </a:r>
            <a:r>
              <a:rPr lang="en-US" altLang="zh-TW" sz="3200" dirty="0" smtClean="0">
                <a:solidFill>
                  <a:schemeClr val="accent5">
                    <a:lumMod val="75000"/>
                  </a:schemeClr>
                </a:solidFill>
                <a:latin typeface="王漢宗顏楷體繁" panose="02000500000000000000" pitchFamily="2" charset="-120"/>
                <a:ea typeface="王漢宗顏楷體繁" panose="02000500000000000000" pitchFamily="2" charset="-120"/>
              </a:rPr>
              <a:t>2</a:t>
            </a:r>
            <a:r>
              <a:rPr lang="zh-TW" altLang="en-US" sz="3200" dirty="0" smtClean="0">
                <a:solidFill>
                  <a:schemeClr val="accent5">
                    <a:lumMod val="75000"/>
                  </a:schemeClr>
                </a:solidFill>
                <a:latin typeface="王漢宗顏楷體繁" panose="02000500000000000000" pitchFamily="2" charset="-120"/>
                <a:ea typeface="王漢宗顏楷體繁" panose="02000500000000000000" pitchFamily="2" charset="-120"/>
              </a:rPr>
              <a:t>篇系列著作，參考作僅得列</a:t>
            </a:r>
            <a:r>
              <a:rPr lang="en-US" altLang="zh-TW" sz="3200" dirty="0" smtClean="0">
                <a:solidFill>
                  <a:schemeClr val="accent5">
                    <a:lumMod val="75000"/>
                  </a:schemeClr>
                </a:solidFill>
                <a:latin typeface="王漢宗顏楷體繁" panose="02000500000000000000" pitchFamily="2" charset="-120"/>
                <a:ea typeface="王漢宗顏楷體繁" panose="02000500000000000000" pitchFamily="2" charset="-120"/>
              </a:rPr>
              <a:t>3</a:t>
            </a:r>
            <a:r>
              <a:rPr lang="zh-TW" altLang="en-US" sz="3200" dirty="0" smtClean="0">
                <a:solidFill>
                  <a:schemeClr val="accent5">
                    <a:lumMod val="75000"/>
                  </a:schemeClr>
                </a:solidFill>
                <a:latin typeface="王漢宗顏楷體繁" panose="02000500000000000000" pitchFamily="2" charset="-120"/>
                <a:ea typeface="王漢宗顏楷體繁" panose="02000500000000000000" pitchFamily="2" charset="-120"/>
              </a:rPr>
              <a:t>篇</a:t>
            </a:r>
            <a:r>
              <a:rPr lang="en-US" altLang="zh-TW" sz="3200" dirty="0" smtClean="0">
                <a:solidFill>
                  <a:schemeClr val="accent5">
                    <a:lumMod val="75000"/>
                  </a:schemeClr>
                </a:solidFill>
                <a:latin typeface="王漢宗顏楷體繁" panose="02000500000000000000" pitchFamily="2" charset="-120"/>
                <a:ea typeface="王漢宗顏楷體繁" panose="02000500000000000000" pitchFamily="2" charset="-120"/>
              </a:rPr>
              <a:t>)</a:t>
            </a:r>
            <a:r>
              <a:rPr lang="en-US" altLang="zh-TW" sz="3200" u="sng" dirty="0" smtClean="0">
                <a:solidFill>
                  <a:schemeClr val="accent5">
                    <a:lumMod val="75000"/>
                  </a:schemeClr>
                </a:solidFill>
                <a:latin typeface="王漢宗顏楷體繁" panose="02000500000000000000" pitchFamily="2" charset="-120"/>
                <a:ea typeface="王漢宗顏楷體繁" panose="02000500000000000000" pitchFamily="2" charset="-120"/>
              </a:rPr>
              <a:t/>
            </a:r>
            <a:br>
              <a:rPr lang="en-US" altLang="zh-TW" sz="3200" u="sng" dirty="0" smtClean="0">
                <a:solidFill>
                  <a:schemeClr val="accent5">
                    <a:lumMod val="75000"/>
                  </a:schemeClr>
                </a:solidFill>
                <a:latin typeface="王漢宗顏楷體繁" panose="02000500000000000000" pitchFamily="2" charset="-120"/>
                <a:ea typeface="王漢宗顏楷體繁" panose="02000500000000000000" pitchFamily="2" charset="-120"/>
              </a:rPr>
            </a:br>
            <a:r>
              <a:rPr lang="en-US" altLang="zh-TW" sz="1200" u="sng" dirty="0" smtClean="0">
                <a:solidFill>
                  <a:srgbClr val="FF0000"/>
                </a:solidFill>
                <a:latin typeface="王漢宗顏楷體繁" panose="02000500000000000000" pitchFamily="2" charset="-120"/>
                <a:ea typeface="王漢宗顏楷體繁" panose="02000500000000000000" pitchFamily="2" charset="-120"/>
              </a:rPr>
              <a:t/>
            </a:r>
            <a:br>
              <a:rPr lang="en-US" altLang="zh-TW" sz="1200" u="sng" dirty="0" smtClean="0">
                <a:solidFill>
                  <a:srgbClr val="FF0000"/>
                </a:solidFill>
                <a:latin typeface="王漢宗顏楷體繁" panose="02000500000000000000" pitchFamily="2" charset="-120"/>
                <a:ea typeface="王漢宗顏楷體繁" panose="02000500000000000000" pitchFamily="2" charset="-120"/>
              </a:rPr>
            </a:br>
            <a:r>
              <a:rPr lang="en-US" altLang="zh-TW" sz="1600" u="sng" dirty="0" smtClean="0">
                <a:solidFill>
                  <a:srgbClr val="0070C0"/>
                </a:solidFill>
                <a:latin typeface="王漢宗顏楷體繁" panose="02000500000000000000" pitchFamily="2" charset="-120"/>
                <a:ea typeface="王漢宗顏楷體繁" panose="02000500000000000000" pitchFamily="2" charset="-120"/>
              </a:rPr>
              <a:t>(</a:t>
            </a:r>
            <a:r>
              <a:rPr lang="zh-TW" altLang="en-US" sz="1600" u="sng" dirty="0" smtClean="0">
                <a:solidFill>
                  <a:srgbClr val="0070C0"/>
                </a:solidFill>
                <a:latin typeface="王漢宗顏楷體繁" panose="02000500000000000000" pitchFamily="2" charset="-120"/>
                <a:ea typeface="王漢宗顏楷體繁" panose="02000500000000000000" pitchFamily="2" charset="-120"/>
              </a:rPr>
              <a:t>專科以上學校教師資格審定辦</a:t>
            </a:r>
            <a:r>
              <a:rPr lang="zh-TW" altLang="en-US" sz="1600" u="sng" dirty="0">
                <a:solidFill>
                  <a:srgbClr val="0070C0"/>
                </a:solidFill>
                <a:latin typeface="王漢宗顏楷體繁" panose="02000500000000000000" pitchFamily="2" charset="-120"/>
                <a:ea typeface="王漢宗顏楷體繁" panose="02000500000000000000" pitchFamily="2" charset="-120"/>
              </a:rPr>
              <a:t>法</a:t>
            </a:r>
            <a:r>
              <a:rPr lang="zh-TW" altLang="en-US" sz="1600" u="sng" dirty="0" smtClean="0">
                <a:solidFill>
                  <a:srgbClr val="0070C0"/>
                </a:solidFill>
                <a:latin typeface="王漢宗顏楷體繁" panose="02000500000000000000" pitchFamily="2" charset="-120"/>
                <a:ea typeface="王漢宗顏楷體繁" panose="02000500000000000000" pitchFamily="2" charset="-120"/>
              </a:rPr>
              <a:t>第二十一條第一項第三款、本校教師聘任暨升等辦法第十九條</a:t>
            </a:r>
            <a:r>
              <a:rPr lang="zh-TW" altLang="en-US" sz="1600" u="sng" dirty="0">
                <a:solidFill>
                  <a:srgbClr val="0070C0"/>
                </a:solidFill>
                <a:latin typeface="王漢宗顏楷體繁" panose="02000500000000000000" pitchFamily="2" charset="-120"/>
                <a:ea typeface="王漢宗顏楷體繁" panose="02000500000000000000" pitchFamily="2" charset="-120"/>
              </a:rPr>
              <a:t>第一項第三款</a:t>
            </a:r>
            <a:r>
              <a:rPr lang="en-US" altLang="zh-TW" sz="1600" u="sng" dirty="0">
                <a:solidFill>
                  <a:srgbClr val="0070C0"/>
                </a:solidFill>
                <a:latin typeface="王漢宗顏楷體繁" panose="02000500000000000000" pitchFamily="2" charset="-120"/>
                <a:ea typeface="王漢宗顏楷體繁" panose="02000500000000000000" pitchFamily="2" charset="-120"/>
              </a:rPr>
              <a:t>)</a:t>
            </a:r>
            <a:r>
              <a:rPr lang="en-US" altLang="zh-TW" sz="1600" u="sng" dirty="0" smtClean="0">
                <a:solidFill>
                  <a:srgbClr val="0070C0"/>
                </a:solidFill>
                <a:latin typeface="王漢宗顏楷體繁" panose="02000500000000000000" pitchFamily="2" charset="-120"/>
                <a:ea typeface="王漢宗顏楷體繁" panose="02000500000000000000" pitchFamily="2" charset="-120"/>
              </a:rPr>
              <a:t/>
            </a:r>
            <a:br>
              <a:rPr lang="en-US" altLang="zh-TW" sz="1600" u="sng" dirty="0" smtClean="0">
                <a:solidFill>
                  <a:srgbClr val="0070C0"/>
                </a:solidFill>
                <a:latin typeface="王漢宗顏楷體繁" panose="02000500000000000000" pitchFamily="2" charset="-120"/>
                <a:ea typeface="王漢宗顏楷體繁" panose="02000500000000000000" pitchFamily="2" charset="-120"/>
              </a:rPr>
            </a:br>
            <a:endParaRPr lang="zh-TW" altLang="en-US" sz="1600" u="sng" dirty="0">
              <a:solidFill>
                <a:srgbClr val="0070C0"/>
              </a:solidFill>
              <a:latin typeface="王漢宗顏楷體繁" panose="02000500000000000000" pitchFamily="2" charset="-120"/>
              <a:ea typeface="王漢宗顏楷體繁" panose="02000500000000000000" pitchFamily="2"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4887" y="2216805"/>
            <a:ext cx="2401387" cy="1781529"/>
          </a:xfrm>
          <a:prstGeom prst="rect">
            <a:avLst/>
          </a:prstGeom>
        </p:spPr>
      </p:pic>
      <p:sp>
        <p:nvSpPr>
          <p:cNvPr id="5" name="心形 4"/>
          <p:cNvSpPr/>
          <p:nvPr/>
        </p:nvSpPr>
        <p:spPr>
          <a:xfrm>
            <a:off x="1767841" y="4598125"/>
            <a:ext cx="322216" cy="258003"/>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6" name="心形 5"/>
          <p:cNvSpPr/>
          <p:nvPr/>
        </p:nvSpPr>
        <p:spPr>
          <a:xfrm>
            <a:off x="43542" y="5042263"/>
            <a:ext cx="252549" cy="279774"/>
          </a:xfrm>
          <a:prstGeom prst="hear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48031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升等條件</a:t>
            </a:r>
            <a: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t>(1)</a:t>
            </a:r>
            <a:endPar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sp>
        <p:nvSpPr>
          <p:cNvPr id="3" name="內容版面配置區 2"/>
          <p:cNvSpPr>
            <a:spLocks noGrp="1"/>
          </p:cNvSpPr>
          <p:nvPr>
            <p:ph sz="quarter" idx="13"/>
          </p:nvPr>
        </p:nvSpPr>
        <p:spPr>
          <a:xfrm>
            <a:off x="1040028" y="2458077"/>
            <a:ext cx="10443518" cy="4074527"/>
          </a:xfrm>
        </p:spPr>
        <p:txBody>
          <a:bodyPr>
            <a:normAutofit lnSpcReduction="10000"/>
          </a:bodyPr>
          <a:lstStyle/>
          <a:p>
            <a:pPr>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新制升等</a:t>
            </a:r>
            <a:r>
              <a:rPr lang="en-US" altLang="zh-TW" dirty="0" smtClean="0">
                <a:latin typeface="標楷體" panose="03000509000000000000" pitchFamily="65" charset="-120"/>
                <a:ea typeface="標楷體" panose="03000509000000000000" pitchFamily="65" charset="-120"/>
              </a:rPr>
              <a:t>-</a:t>
            </a:r>
            <a:r>
              <a:rPr lang="zh-TW" altLang="en-US" dirty="0" smtClean="0">
                <a:solidFill>
                  <a:schemeClr val="tx1"/>
                </a:solidFill>
                <a:latin typeface="標楷體" panose="03000509000000000000" pitchFamily="65" charset="-120"/>
                <a:ea typeface="標楷體" panose="03000509000000000000" pitchFamily="65" charset="-120"/>
              </a:rPr>
              <a:t>應用技術型</a:t>
            </a:r>
            <a:r>
              <a:rPr lang="zh-TW" altLang="en-US" dirty="0" smtClean="0">
                <a:latin typeface="標楷體" panose="03000509000000000000" pitchFamily="65" charset="-120"/>
                <a:ea typeface="標楷體" panose="03000509000000000000" pitchFamily="65" charset="-120"/>
              </a:rPr>
              <a:t>升等</a:t>
            </a:r>
            <a:endParaRPr lang="en-US" altLang="zh-TW" dirty="0" smtClean="0">
              <a:latin typeface="標楷體" panose="03000509000000000000" pitchFamily="65" charset="-120"/>
              <a:ea typeface="標楷體" panose="03000509000000000000" pitchFamily="65" charset="-120"/>
            </a:endParaRPr>
          </a:p>
          <a:p>
            <a:r>
              <a:rPr lang="zh-TW" altLang="en-US" b="1" dirty="0">
                <a:solidFill>
                  <a:schemeClr val="accent5">
                    <a:lumMod val="75000"/>
                  </a:schemeClr>
                </a:solidFill>
                <a:latin typeface="標楷體" panose="03000509000000000000" pitchFamily="65" charset="-120"/>
                <a:ea typeface="標楷體" panose="03000509000000000000" pitchFamily="65" charset="-120"/>
              </a:rPr>
              <a:t>應用技術型</a:t>
            </a:r>
            <a:r>
              <a:rPr lang="zh-TW" altLang="en-US" dirty="0" smtClean="0">
                <a:latin typeface="標楷體" panose="03000509000000000000" pitchFamily="65" charset="-120"/>
                <a:ea typeface="標楷體" panose="03000509000000000000" pitchFamily="65" charset="-120"/>
              </a:rPr>
              <a:t>升等</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教師聘任暨升等辦法第</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條</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以</a:t>
            </a:r>
            <a:r>
              <a:rPr lang="zh-TW" altLang="en-US" b="1" dirty="0">
                <a:solidFill>
                  <a:schemeClr val="accent5">
                    <a:lumMod val="75000"/>
                  </a:schemeClr>
                </a:solidFill>
                <a:latin typeface="標楷體" panose="03000509000000000000" pitchFamily="65" charset="-120"/>
                <a:ea typeface="標楷體" panose="03000509000000000000" pitchFamily="65" charset="-120"/>
              </a:rPr>
              <a:t>應用技術研發成果</a:t>
            </a:r>
            <a:r>
              <a:rPr lang="zh-TW" altLang="en-US" dirty="0" smtClean="0">
                <a:latin typeface="標楷體" panose="03000509000000000000" pitchFamily="65" charset="-120"/>
                <a:ea typeface="標楷體" panose="03000509000000000000" pitchFamily="65" charset="-120"/>
              </a:rPr>
              <a:t>取代專門著作送審</a:t>
            </a:r>
            <a:endParaRPr lang="en-US" altLang="zh-TW" dirty="0" smtClean="0">
              <a:latin typeface="標楷體" panose="03000509000000000000" pitchFamily="65" charset="-120"/>
              <a:ea typeface="標楷體" panose="03000509000000000000" pitchFamily="65" charset="-120"/>
            </a:endParaRPr>
          </a:p>
          <a:p>
            <a:r>
              <a:rPr lang="zh-TW" altLang="zh-TW" dirty="0" smtClean="0">
                <a:latin typeface="標楷體" panose="03000509000000000000" pitchFamily="65" charset="-120"/>
                <a:ea typeface="標楷體" panose="03000509000000000000" pitchFamily="65" charset="-120"/>
              </a:rPr>
              <a:t>應用</a:t>
            </a:r>
            <a:r>
              <a:rPr lang="zh-TW" altLang="zh-TW" dirty="0">
                <a:latin typeface="標楷體" panose="03000509000000000000" pitchFamily="65" charset="-120"/>
                <a:ea typeface="標楷體" panose="03000509000000000000" pitchFamily="65" charset="-120"/>
              </a:rPr>
              <a:t>技術送審代表成果應附整體作品之</a:t>
            </a:r>
            <a:r>
              <a:rPr lang="zh-TW" altLang="zh-TW" b="1" dirty="0">
                <a:solidFill>
                  <a:schemeClr val="accent5">
                    <a:lumMod val="75000"/>
                  </a:schemeClr>
                </a:solidFill>
                <a:latin typeface="標楷體" panose="03000509000000000000" pitchFamily="65" charset="-120"/>
                <a:ea typeface="標楷體" panose="03000509000000000000" pitchFamily="65" charset="-120"/>
              </a:rPr>
              <a:t>書面</a:t>
            </a:r>
            <a:r>
              <a:rPr lang="zh-TW" altLang="zh-TW" dirty="0" smtClean="0">
                <a:latin typeface="標楷體" panose="03000509000000000000" pitchFamily="65" charset="-120"/>
                <a:ea typeface="標楷體" panose="03000509000000000000" pitchFamily="65" charset="-120"/>
              </a:rPr>
              <a:t>報告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技術報告</a:t>
            </a:r>
            <a:r>
              <a:rPr lang="en-US" altLang="zh-TW"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內容應包括</a:t>
            </a:r>
            <a:r>
              <a:rPr lang="zh-TW" altLang="zh-TW" u="sng" dirty="0">
                <a:latin typeface="標楷體" panose="03000509000000000000" pitchFamily="65" charset="-120"/>
                <a:ea typeface="標楷體" panose="03000509000000000000" pitchFamily="65" charset="-120"/>
              </a:rPr>
              <a:t>研發理念</a:t>
            </a:r>
            <a:r>
              <a:rPr lang="zh-TW" altLang="zh-TW" dirty="0">
                <a:latin typeface="標楷體" panose="03000509000000000000" pitchFamily="65" charset="-120"/>
                <a:ea typeface="標楷體" panose="03000509000000000000" pitchFamily="65" charset="-120"/>
              </a:rPr>
              <a:t>、</a:t>
            </a:r>
            <a:r>
              <a:rPr lang="zh-TW" altLang="zh-TW" u="sng" dirty="0">
                <a:latin typeface="標楷體" panose="03000509000000000000" pitchFamily="65" charset="-120"/>
                <a:ea typeface="標楷體" panose="03000509000000000000" pitchFamily="65" charset="-120"/>
              </a:rPr>
              <a:t>學理基礎</a:t>
            </a:r>
            <a:r>
              <a:rPr lang="zh-TW" altLang="zh-TW" dirty="0">
                <a:latin typeface="標楷體" panose="03000509000000000000" pitchFamily="65" charset="-120"/>
                <a:ea typeface="標楷體" panose="03000509000000000000" pitchFamily="65" charset="-120"/>
              </a:rPr>
              <a:t>、</a:t>
            </a:r>
            <a:r>
              <a:rPr lang="zh-TW" altLang="zh-TW" u="sng" dirty="0">
                <a:latin typeface="標楷體" panose="03000509000000000000" pitchFamily="65" charset="-120"/>
                <a:ea typeface="標楷體" panose="03000509000000000000" pitchFamily="65" charset="-120"/>
              </a:rPr>
              <a:t>主題內容</a:t>
            </a:r>
            <a:r>
              <a:rPr lang="zh-TW" altLang="zh-TW" dirty="0">
                <a:latin typeface="標楷體" panose="03000509000000000000" pitchFamily="65" charset="-120"/>
                <a:ea typeface="標楷體" panose="03000509000000000000" pitchFamily="65" charset="-120"/>
              </a:rPr>
              <a:t>、</a:t>
            </a:r>
            <a:r>
              <a:rPr lang="zh-TW" altLang="zh-TW" u="sng" dirty="0">
                <a:latin typeface="標楷體" panose="03000509000000000000" pitchFamily="65" charset="-120"/>
                <a:ea typeface="標楷體" panose="03000509000000000000" pitchFamily="65" charset="-120"/>
              </a:rPr>
              <a:t>方法技巧</a:t>
            </a:r>
            <a:r>
              <a:rPr lang="zh-TW" altLang="zh-TW" dirty="0">
                <a:latin typeface="標楷體" panose="03000509000000000000" pitchFamily="65" charset="-120"/>
                <a:ea typeface="標楷體" panose="03000509000000000000" pitchFamily="65" charset="-120"/>
              </a:rPr>
              <a:t>及</a:t>
            </a:r>
            <a:r>
              <a:rPr lang="zh-TW" altLang="zh-TW" u="sng" dirty="0">
                <a:latin typeface="標楷體" panose="03000509000000000000" pitchFamily="65" charset="-120"/>
                <a:ea typeface="標楷體" panose="03000509000000000000" pitchFamily="65" charset="-120"/>
              </a:rPr>
              <a:t>成果貢獻</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zh-TW" dirty="0">
                <a:latin typeface="標楷體" panose="03000509000000000000" pitchFamily="65" charset="-120"/>
                <a:ea typeface="標楷體" panose="03000509000000000000" pitchFamily="65" charset="-120"/>
              </a:rPr>
              <a:t>審查範圍包含：</a:t>
            </a:r>
          </a:p>
          <a:p>
            <a:pPr marL="457200" lvl="0" indent="-457200">
              <a:buFont typeface="+mj-lt"/>
              <a:buAutoNum type="arabicPeriod"/>
            </a:pPr>
            <a:r>
              <a:rPr lang="zh-TW" altLang="en-US" dirty="0">
                <a:latin typeface="標楷體" panose="03000509000000000000" pitchFamily="65" charset="-120"/>
                <a:ea typeface="標楷體" panose="03000509000000000000" pitchFamily="65" charset="-120"/>
              </a:rPr>
              <a:t>有關專利、技術移轉或創新之成果</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457200" lvl="0" indent="-457200">
              <a:buFont typeface="+mj-lt"/>
              <a:buAutoNum type="arabicPeriod"/>
            </a:pPr>
            <a:r>
              <a:rPr lang="zh-TW" altLang="en-US" sz="2100" dirty="0">
                <a:latin typeface="標楷體" panose="03000509000000000000" pitchFamily="65" charset="-120"/>
                <a:ea typeface="標楷體" panose="03000509000000000000" pitchFamily="65" charset="-120"/>
              </a:rPr>
              <a:t>有關專業、管理之個案研究，全國性或國際性技術競賽獎項，經</a:t>
            </a:r>
            <a:r>
              <a:rPr lang="zh-TW" altLang="en-US" sz="2100" u="sng" dirty="0">
                <a:latin typeface="標楷體" panose="03000509000000000000" pitchFamily="65" charset="-120"/>
                <a:ea typeface="標楷體" panose="03000509000000000000" pitchFamily="65" charset="-120"/>
              </a:rPr>
              <a:t>整理分析</a:t>
            </a:r>
            <a:r>
              <a:rPr lang="zh-TW" altLang="en-US" sz="2100" dirty="0">
                <a:latin typeface="標楷體" panose="03000509000000000000" pitchFamily="65" charset="-120"/>
                <a:ea typeface="標楷體" panose="03000509000000000000" pitchFamily="65" charset="-120"/>
              </a:rPr>
              <a:t>具整體性及獨特見解貢獻之成果。</a:t>
            </a:r>
            <a:endParaRPr lang="en-US" altLang="zh-TW" sz="2100" dirty="0">
              <a:latin typeface="標楷體" panose="03000509000000000000" pitchFamily="65" charset="-120"/>
              <a:ea typeface="標楷體" panose="03000509000000000000" pitchFamily="65" charset="-120"/>
            </a:endParaRPr>
          </a:p>
          <a:p>
            <a:pPr marL="457200" lvl="0" indent="-457200">
              <a:buFont typeface="+mj-lt"/>
              <a:buAutoNum type="arabicPeriod"/>
            </a:pPr>
            <a:r>
              <a:rPr lang="zh-TW" altLang="en-US" sz="2100" dirty="0">
                <a:latin typeface="標楷體" panose="03000509000000000000" pitchFamily="65" charset="-120"/>
                <a:ea typeface="標楷體" panose="03000509000000000000" pitchFamily="65" charset="-120"/>
              </a:rPr>
              <a:t>有關產學合作、技術應用及衍生成果或改善專案具有特殊貢獻之研發成果。</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5120" y="1043921"/>
            <a:ext cx="1024643" cy="1242078"/>
          </a:xfrm>
          <a:prstGeom prst="rect">
            <a:avLst/>
          </a:prstGeom>
        </p:spPr>
      </p:pic>
    </p:spTree>
    <p:extLst>
      <p:ext uri="{BB962C8B-B14F-4D97-AF65-F5344CB8AC3E}">
        <p14:creationId xmlns:p14="http://schemas.microsoft.com/office/powerpoint/2010/main" val="335172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42637" y="618516"/>
            <a:ext cx="10364451" cy="1016319"/>
          </a:xfrm>
        </p:spPr>
        <p:txBody>
          <a:bodyPr>
            <a:normAutofit/>
          </a:bodyPr>
          <a:lstStyle/>
          <a:p>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升等條件</a:t>
            </a:r>
            <a: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t>(2)</a:t>
            </a:r>
            <a:endPar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sp>
        <p:nvSpPr>
          <p:cNvPr id="3" name="內容版面配置區 2"/>
          <p:cNvSpPr>
            <a:spLocks noGrp="1"/>
          </p:cNvSpPr>
          <p:nvPr>
            <p:ph sz="quarter" idx="13"/>
          </p:nvPr>
        </p:nvSpPr>
        <p:spPr>
          <a:xfrm>
            <a:off x="1221259" y="1433383"/>
            <a:ext cx="10011688" cy="5766487"/>
          </a:xfrm>
        </p:spPr>
        <p:txBody>
          <a:bodyPr>
            <a:normAutofit fontScale="47500" lnSpcReduction="20000"/>
          </a:bodyPr>
          <a:lstStyle/>
          <a:p>
            <a:pPr lvl="0">
              <a:buFont typeface="Wingdings" panose="05000000000000000000" pitchFamily="2" charset="2"/>
              <a:buChar char="Ø"/>
            </a:pPr>
            <a:r>
              <a:rPr lang="zh-TW" altLang="en-US" sz="3800" dirty="0" smtClean="0">
                <a:latin typeface="標楷體" panose="03000509000000000000" pitchFamily="65" charset="-120"/>
                <a:ea typeface="標楷體" panose="03000509000000000000" pitchFamily="65" charset="-120"/>
              </a:rPr>
              <a:t>應用技術</a:t>
            </a:r>
            <a:r>
              <a:rPr lang="zh-TW" altLang="en-US" sz="3800" dirty="0">
                <a:latin typeface="標楷體" panose="03000509000000000000" pitchFamily="65" charset="-120"/>
                <a:ea typeface="標楷體" panose="03000509000000000000" pitchFamily="65" charset="-120"/>
              </a:rPr>
              <a:t>型升</a:t>
            </a:r>
            <a:r>
              <a:rPr lang="zh-TW" altLang="en-US" sz="3800" dirty="0" smtClean="0">
                <a:latin typeface="標楷體" panose="03000509000000000000" pitchFamily="65" charset="-120"/>
                <a:ea typeface="標楷體" panose="03000509000000000000" pitchFamily="65" charset="-120"/>
              </a:rPr>
              <a:t>等門</a:t>
            </a:r>
            <a:r>
              <a:rPr lang="zh-TW" altLang="en-US" sz="3800" dirty="0">
                <a:latin typeface="標楷體" panose="03000509000000000000" pitchFamily="65" charset="-120"/>
                <a:ea typeface="標楷體" panose="03000509000000000000" pitchFamily="65" charset="-120"/>
              </a:rPr>
              <a:t>檻</a:t>
            </a:r>
            <a:endParaRPr lang="en-US" altLang="zh-TW" sz="3800" dirty="0" smtClean="0">
              <a:latin typeface="標楷體" panose="03000509000000000000" pitchFamily="65" charset="-120"/>
              <a:ea typeface="標楷體" panose="03000509000000000000" pitchFamily="65" charset="-120"/>
            </a:endParaRPr>
          </a:p>
          <a:p>
            <a:pPr lvl="0"/>
            <a:r>
              <a:rPr lang="zh-TW" altLang="zh-TW" sz="3800" dirty="0" smtClean="0">
                <a:solidFill>
                  <a:srgbClr val="FF0000"/>
                </a:solidFill>
                <a:latin typeface="標楷體" panose="03000509000000000000" pitchFamily="65" charset="-120"/>
                <a:ea typeface="標楷體" panose="03000509000000000000" pitchFamily="65" charset="-120"/>
              </a:rPr>
              <a:t>教師</a:t>
            </a:r>
            <a:r>
              <a:rPr lang="zh-TW" altLang="zh-TW" sz="3800" dirty="0">
                <a:solidFill>
                  <a:srgbClr val="FF0000"/>
                </a:solidFill>
                <a:latin typeface="標楷體" panose="03000509000000000000" pitchFamily="65" charset="-120"/>
                <a:ea typeface="標楷體" panose="03000509000000000000" pitchFamily="65" charset="-120"/>
              </a:rPr>
              <a:t>須符合下列各職級升等條件之一，始得以應用技術報告申請升等</a:t>
            </a:r>
            <a:r>
              <a:rPr lang="zh-TW" altLang="zh-TW" sz="3800" dirty="0">
                <a:latin typeface="標楷體" panose="03000509000000000000" pitchFamily="65" charset="-120"/>
                <a:ea typeface="標楷體" panose="03000509000000000000" pitchFamily="65" charset="-120"/>
              </a:rPr>
              <a:t>：</a:t>
            </a:r>
          </a:p>
          <a:p>
            <a:pPr marL="457200" lvl="0" indent="-457200">
              <a:buFont typeface="+mj-lt"/>
              <a:buAutoNum type="arabicPeriod"/>
            </a:pPr>
            <a:r>
              <a:rPr lang="zh-TW" altLang="zh-TW" sz="3800" dirty="0">
                <a:latin typeface="標楷體" panose="03000509000000000000" pitchFamily="65" charset="-120"/>
                <a:ea typeface="標楷體" panose="03000509000000000000" pitchFamily="65" charset="-120"/>
              </a:rPr>
              <a:t>具有發表</a:t>
            </a:r>
            <a:r>
              <a:rPr lang="en-US" altLang="zh-TW" sz="3800" dirty="0">
                <a:latin typeface="標楷體" panose="03000509000000000000" pitchFamily="65" charset="-120"/>
                <a:ea typeface="標楷體" panose="03000509000000000000" pitchFamily="65" charset="-120"/>
              </a:rPr>
              <a:t>(</a:t>
            </a:r>
            <a:r>
              <a:rPr lang="zh-TW" altLang="zh-TW" sz="3800" dirty="0">
                <a:latin typeface="標楷體" panose="03000509000000000000" pitchFamily="65" charset="-120"/>
                <a:ea typeface="標楷體" panose="03000509000000000000" pitchFamily="65" charset="-120"/>
              </a:rPr>
              <a:t>或已被接受</a:t>
            </a:r>
            <a:r>
              <a:rPr lang="en-US" altLang="zh-TW" sz="3800" dirty="0">
                <a:latin typeface="標楷體" panose="03000509000000000000" pitchFamily="65" charset="-120"/>
                <a:ea typeface="標楷體" panose="03000509000000000000" pitchFamily="65" charset="-120"/>
              </a:rPr>
              <a:t>)</a:t>
            </a:r>
            <a:r>
              <a:rPr lang="zh-TW" altLang="zh-TW" sz="3800" dirty="0">
                <a:latin typeface="標楷體" panose="03000509000000000000" pitchFamily="65" charset="-120"/>
                <a:ea typeface="標楷體" panose="03000509000000000000" pitchFamily="65" charset="-120"/>
              </a:rPr>
              <a:t>於國內外學術刊物</a:t>
            </a:r>
            <a:r>
              <a:rPr lang="en-US" altLang="zh-TW" sz="3800" dirty="0">
                <a:latin typeface="標楷體" panose="03000509000000000000" pitchFamily="65" charset="-120"/>
                <a:ea typeface="標楷體" panose="03000509000000000000" pitchFamily="65" charset="-120"/>
              </a:rPr>
              <a:t>SCI</a:t>
            </a:r>
            <a:r>
              <a:rPr lang="zh-TW" altLang="zh-TW" sz="3800" dirty="0">
                <a:latin typeface="標楷體" panose="03000509000000000000" pitchFamily="65" charset="-120"/>
                <a:ea typeface="標楷體" panose="03000509000000000000" pitchFamily="65" charset="-120"/>
              </a:rPr>
              <a:t>、</a:t>
            </a:r>
            <a:r>
              <a:rPr lang="en-US" altLang="zh-TW" sz="3800" dirty="0">
                <a:latin typeface="標楷體" panose="03000509000000000000" pitchFamily="65" charset="-120"/>
                <a:ea typeface="標楷體" panose="03000509000000000000" pitchFamily="65" charset="-120"/>
              </a:rPr>
              <a:t>SSCI</a:t>
            </a:r>
            <a:r>
              <a:rPr lang="zh-TW" altLang="zh-TW" sz="3800" dirty="0">
                <a:latin typeface="標楷體" panose="03000509000000000000" pitchFamily="65" charset="-120"/>
                <a:ea typeface="標楷體" panose="03000509000000000000" pitchFamily="65" charset="-120"/>
              </a:rPr>
              <a:t>、</a:t>
            </a:r>
            <a:r>
              <a:rPr lang="en-US" altLang="zh-TW" sz="3800" dirty="0">
                <a:latin typeface="標楷體" panose="03000509000000000000" pitchFamily="65" charset="-120"/>
                <a:ea typeface="標楷體" panose="03000509000000000000" pitchFamily="65" charset="-120"/>
              </a:rPr>
              <a:t>TSSCI</a:t>
            </a:r>
            <a:r>
              <a:rPr lang="zh-TW" altLang="zh-TW" sz="3800" dirty="0">
                <a:latin typeface="標楷體" panose="03000509000000000000" pitchFamily="65" charset="-120"/>
                <a:ea typeface="標楷體" panose="03000509000000000000" pitchFamily="65" charset="-120"/>
              </a:rPr>
              <a:t>、</a:t>
            </a:r>
            <a:r>
              <a:rPr lang="en-US" altLang="zh-TW" sz="3800" dirty="0">
                <a:latin typeface="標楷體" panose="03000509000000000000" pitchFamily="65" charset="-120"/>
                <a:ea typeface="標楷體" panose="03000509000000000000" pitchFamily="65" charset="-120"/>
              </a:rPr>
              <a:t>EI(</a:t>
            </a:r>
            <a:r>
              <a:rPr lang="zh-TW" altLang="zh-TW" sz="3800" dirty="0">
                <a:latin typeface="標楷體" panose="03000509000000000000" pitchFamily="65" charset="-120"/>
                <a:ea typeface="標楷體" panose="03000509000000000000" pitchFamily="65" charset="-120"/>
              </a:rPr>
              <a:t>折半計算</a:t>
            </a:r>
            <a:r>
              <a:rPr lang="en-US" altLang="zh-TW" sz="3800" dirty="0">
                <a:latin typeface="標楷體" panose="03000509000000000000" pitchFamily="65" charset="-120"/>
                <a:ea typeface="標楷體" panose="03000509000000000000" pitchFamily="65" charset="-120"/>
              </a:rPr>
              <a:t>)</a:t>
            </a:r>
            <a:r>
              <a:rPr lang="zh-TW" altLang="zh-TW" sz="3800" dirty="0">
                <a:latin typeface="標楷體" panose="03000509000000000000" pitchFamily="65" charset="-120"/>
                <a:ea typeface="標楷體" panose="03000509000000000000" pitchFamily="65" charset="-120"/>
              </a:rPr>
              <a:t>之</a:t>
            </a:r>
            <a:r>
              <a:rPr lang="zh-TW" altLang="zh-TW" sz="3800" b="1" dirty="0">
                <a:solidFill>
                  <a:schemeClr val="accent5">
                    <a:lumMod val="75000"/>
                  </a:schemeClr>
                </a:solidFill>
                <a:latin typeface="標楷體" panose="03000509000000000000" pitchFamily="65" charset="-120"/>
                <a:ea typeface="標楷體" panose="03000509000000000000" pitchFamily="65" charset="-120"/>
              </a:rPr>
              <a:t>論文及發明專利證明</a:t>
            </a:r>
            <a:r>
              <a:rPr lang="zh-TW" altLang="zh-TW" sz="3800" dirty="0">
                <a:latin typeface="標楷體" panose="03000509000000000000" pitchFamily="65" charset="-120"/>
                <a:ea typeface="標楷體" panose="03000509000000000000" pitchFamily="65" charset="-120"/>
              </a:rPr>
              <a:t>，升等教授</a:t>
            </a:r>
            <a:r>
              <a:rPr lang="zh-TW" altLang="zh-TW" sz="3800" b="1" dirty="0">
                <a:solidFill>
                  <a:schemeClr val="accent5">
                    <a:lumMod val="75000"/>
                  </a:schemeClr>
                </a:solidFill>
                <a:latin typeface="標楷體" panose="03000509000000000000" pitchFamily="65" charset="-120"/>
                <a:ea typeface="標楷體" panose="03000509000000000000" pitchFamily="65" charset="-120"/>
              </a:rPr>
              <a:t>五</a:t>
            </a:r>
            <a:r>
              <a:rPr lang="zh-TW" altLang="zh-TW" sz="3800" dirty="0">
                <a:latin typeface="標楷體" panose="03000509000000000000" pitchFamily="65" charset="-120"/>
                <a:ea typeface="標楷體" panose="03000509000000000000" pitchFamily="65" charset="-120"/>
              </a:rPr>
              <a:t>件、副教授</a:t>
            </a:r>
            <a:r>
              <a:rPr lang="zh-TW" altLang="zh-TW" sz="3800" b="1" dirty="0">
                <a:solidFill>
                  <a:schemeClr val="accent5">
                    <a:lumMod val="75000"/>
                  </a:schemeClr>
                </a:solidFill>
                <a:latin typeface="標楷體" panose="03000509000000000000" pitchFamily="65" charset="-120"/>
                <a:ea typeface="標楷體" panose="03000509000000000000" pitchFamily="65" charset="-120"/>
              </a:rPr>
              <a:t>四</a:t>
            </a:r>
            <a:r>
              <a:rPr lang="zh-TW" altLang="zh-TW" sz="3800" dirty="0">
                <a:latin typeface="標楷體" panose="03000509000000000000" pitchFamily="65" charset="-120"/>
                <a:ea typeface="標楷體" panose="03000509000000000000" pitchFamily="65" charset="-120"/>
              </a:rPr>
              <a:t>件、助理教授</a:t>
            </a:r>
            <a:r>
              <a:rPr lang="zh-TW" altLang="zh-TW" sz="3800" b="1" dirty="0">
                <a:solidFill>
                  <a:schemeClr val="accent5">
                    <a:lumMod val="75000"/>
                  </a:schemeClr>
                </a:solidFill>
                <a:latin typeface="標楷體" panose="03000509000000000000" pitchFamily="65" charset="-120"/>
                <a:ea typeface="標楷體" panose="03000509000000000000" pitchFamily="65" charset="-120"/>
              </a:rPr>
              <a:t>二</a:t>
            </a:r>
            <a:r>
              <a:rPr lang="zh-TW" altLang="zh-TW" sz="3800" dirty="0">
                <a:latin typeface="標楷體" panose="03000509000000000000" pitchFamily="65" charset="-120"/>
                <a:ea typeface="標楷體" panose="03000509000000000000" pitchFamily="65" charset="-120"/>
              </a:rPr>
              <a:t>件</a:t>
            </a:r>
            <a:r>
              <a:rPr lang="zh-TW" altLang="zh-TW" sz="3800" dirty="0" smtClean="0">
                <a:latin typeface="標楷體" panose="03000509000000000000" pitchFamily="65" charset="-120"/>
                <a:ea typeface="標楷體" panose="03000509000000000000" pitchFamily="65" charset="-120"/>
              </a:rPr>
              <a:t>。</a:t>
            </a:r>
            <a:endParaRPr lang="en-US" altLang="zh-TW" sz="3800" dirty="0" smtClean="0">
              <a:latin typeface="標楷體" panose="03000509000000000000" pitchFamily="65" charset="-120"/>
              <a:ea typeface="標楷體" panose="03000509000000000000" pitchFamily="65" charset="-120"/>
            </a:endParaRPr>
          </a:p>
          <a:p>
            <a:pPr marL="457200" lvl="0" indent="-457200">
              <a:buFont typeface="+mj-lt"/>
              <a:buAutoNum type="arabicPeriod"/>
            </a:pPr>
            <a:r>
              <a:rPr lang="zh-TW" altLang="zh-TW" sz="3800" b="1" dirty="0" smtClean="0">
                <a:solidFill>
                  <a:schemeClr val="accent5">
                    <a:lumMod val="75000"/>
                  </a:schemeClr>
                </a:solidFill>
                <a:latin typeface="標楷體" panose="03000509000000000000" pitchFamily="65" charset="-120"/>
                <a:ea typeface="標楷體" panose="03000509000000000000" pitchFamily="65" charset="-120"/>
              </a:rPr>
              <a:t>技術</a:t>
            </a:r>
            <a:r>
              <a:rPr lang="zh-TW" altLang="zh-TW" sz="3800" b="1" dirty="0">
                <a:solidFill>
                  <a:schemeClr val="accent5">
                    <a:lumMod val="75000"/>
                  </a:schemeClr>
                </a:solidFill>
                <a:latin typeface="標楷體" panose="03000509000000000000" pitchFamily="65" charset="-120"/>
                <a:ea typeface="標楷體" panose="03000509000000000000" pitchFamily="65" charset="-120"/>
              </a:rPr>
              <a:t>移轉金</a:t>
            </a:r>
            <a:r>
              <a:rPr lang="en-US" altLang="zh-TW" sz="3800" dirty="0">
                <a:latin typeface="標楷體" panose="03000509000000000000" pitchFamily="65" charset="-120"/>
                <a:ea typeface="標楷體" panose="03000509000000000000" pitchFamily="65" charset="-120"/>
              </a:rPr>
              <a:t>(</a:t>
            </a:r>
            <a:r>
              <a:rPr lang="zh-TW" altLang="zh-TW" sz="3800" dirty="0">
                <a:latin typeface="標楷體" panose="03000509000000000000" pitchFamily="65" charset="-120"/>
                <a:ea typeface="標楷體" panose="03000509000000000000" pitchFamily="65" charset="-120"/>
              </a:rPr>
              <a:t>含專利技轉、</a:t>
            </a:r>
            <a:r>
              <a:rPr lang="en-US" altLang="zh-TW" sz="3800" dirty="0">
                <a:latin typeface="標楷體" panose="03000509000000000000" pitchFamily="65" charset="-120"/>
                <a:ea typeface="標楷體" panose="03000509000000000000" pitchFamily="65" charset="-120"/>
              </a:rPr>
              <a:t>know-how</a:t>
            </a:r>
            <a:r>
              <a:rPr lang="zh-TW" altLang="zh-TW" sz="3800" dirty="0">
                <a:latin typeface="標楷體" panose="03000509000000000000" pitchFamily="65" charset="-120"/>
                <a:ea typeface="標楷體" panose="03000509000000000000" pitchFamily="65" charset="-120"/>
              </a:rPr>
              <a:t>技轉及先期技轉金</a:t>
            </a:r>
            <a:r>
              <a:rPr lang="en-US" altLang="zh-TW" sz="3800" dirty="0">
                <a:latin typeface="標楷體" panose="03000509000000000000" pitchFamily="65" charset="-120"/>
                <a:ea typeface="標楷體" panose="03000509000000000000" pitchFamily="65" charset="-120"/>
              </a:rPr>
              <a:t>)</a:t>
            </a:r>
            <a:r>
              <a:rPr lang="zh-TW" altLang="zh-TW" sz="3800" dirty="0">
                <a:latin typeface="標楷體" panose="03000509000000000000" pitchFamily="65" charset="-120"/>
                <a:ea typeface="標楷體" panose="03000509000000000000" pitchFamily="65" charset="-120"/>
              </a:rPr>
              <a:t>，實收入總額升等教授達</a:t>
            </a:r>
            <a:r>
              <a:rPr lang="en-US" altLang="zh-TW" sz="3800" b="1" dirty="0">
                <a:solidFill>
                  <a:schemeClr val="accent5">
                    <a:lumMod val="75000"/>
                  </a:schemeClr>
                </a:solidFill>
                <a:latin typeface="標楷體" panose="03000509000000000000" pitchFamily="65" charset="-120"/>
                <a:ea typeface="標楷體" panose="03000509000000000000" pitchFamily="65" charset="-120"/>
              </a:rPr>
              <a:t>120</a:t>
            </a:r>
            <a:r>
              <a:rPr lang="zh-TW" altLang="zh-TW" sz="3800" b="1" dirty="0">
                <a:solidFill>
                  <a:schemeClr val="accent5">
                    <a:lumMod val="75000"/>
                  </a:schemeClr>
                </a:solidFill>
                <a:latin typeface="標楷體" panose="03000509000000000000" pitchFamily="65" charset="-120"/>
                <a:ea typeface="標楷體" panose="03000509000000000000" pitchFamily="65" charset="-120"/>
              </a:rPr>
              <a:t>萬</a:t>
            </a:r>
            <a:r>
              <a:rPr lang="zh-TW" altLang="zh-TW" sz="3800" dirty="0">
                <a:latin typeface="標楷體" panose="03000509000000000000" pitchFamily="65" charset="-120"/>
                <a:ea typeface="標楷體" panose="03000509000000000000" pitchFamily="65" charset="-120"/>
              </a:rPr>
              <a:t>以上、副教授達</a:t>
            </a:r>
            <a:r>
              <a:rPr lang="en-US" altLang="zh-TW" sz="3800" b="1" dirty="0">
                <a:solidFill>
                  <a:schemeClr val="accent5">
                    <a:lumMod val="75000"/>
                  </a:schemeClr>
                </a:solidFill>
                <a:latin typeface="標楷體" panose="03000509000000000000" pitchFamily="65" charset="-120"/>
                <a:ea typeface="標楷體" panose="03000509000000000000" pitchFamily="65" charset="-120"/>
              </a:rPr>
              <a:t>90</a:t>
            </a:r>
            <a:r>
              <a:rPr lang="zh-TW" altLang="zh-TW" sz="3800" dirty="0">
                <a:latin typeface="標楷體" panose="03000509000000000000" pitchFamily="65" charset="-120"/>
                <a:ea typeface="標楷體" panose="03000509000000000000" pitchFamily="65" charset="-120"/>
              </a:rPr>
              <a:t>萬以上、助理教授達</a:t>
            </a:r>
            <a:r>
              <a:rPr lang="en-US" altLang="zh-TW" sz="3800" b="1" dirty="0">
                <a:solidFill>
                  <a:schemeClr val="accent5">
                    <a:lumMod val="75000"/>
                  </a:schemeClr>
                </a:solidFill>
                <a:latin typeface="標楷體" panose="03000509000000000000" pitchFamily="65" charset="-120"/>
                <a:ea typeface="標楷體" panose="03000509000000000000" pitchFamily="65" charset="-120"/>
              </a:rPr>
              <a:t>60</a:t>
            </a:r>
            <a:r>
              <a:rPr lang="zh-TW" altLang="zh-TW" sz="3800" b="1" dirty="0">
                <a:solidFill>
                  <a:schemeClr val="accent5">
                    <a:lumMod val="75000"/>
                  </a:schemeClr>
                </a:solidFill>
                <a:latin typeface="標楷體" panose="03000509000000000000" pitchFamily="65" charset="-120"/>
                <a:ea typeface="標楷體" panose="03000509000000000000" pitchFamily="65" charset="-120"/>
              </a:rPr>
              <a:t>萬</a:t>
            </a:r>
            <a:r>
              <a:rPr lang="zh-TW" altLang="zh-TW" sz="3800" dirty="0">
                <a:latin typeface="標楷體" panose="03000509000000000000" pitchFamily="65" charset="-120"/>
                <a:ea typeface="標楷體" panose="03000509000000000000" pitchFamily="65" charset="-120"/>
              </a:rPr>
              <a:t>以上</a:t>
            </a:r>
            <a:r>
              <a:rPr lang="zh-TW" altLang="zh-TW" sz="3800" dirty="0" smtClean="0">
                <a:latin typeface="標楷體" panose="03000509000000000000" pitchFamily="65" charset="-120"/>
                <a:ea typeface="標楷體" panose="03000509000000000000" pitchFamily="65" charset="-120"/>
              </a:rPr>
              <a:t>。</a:t>
            </a:r>
            <a:endParaRPr lang="en-US" altLang="zh-TW" sz="3800" dirty="0" smtClean="0">
              <a:latin typeface="標楷體" panose="03000509000000000000" pitchFamily="65" charset="-120"/>
              <a:ea typeface="標楷體" panose="03000509000000000000" pitchFamily="65" charset="-120"/>
            </a:endParaRPr>
          </a:p>
          <a:p>
            <a:pPr marL="457200" lvl="0" indent="-457200">
              <a:buFont typeface="+mj-lt"/>
              <a:buAutoNum type="arabicPeriod"/>
            </a:pPr>
            <a:r>
              <a:rPr lang="zh-TW" altLang="zh-TW" sz="3800" b="1" dirty="0" smtClean="0">
                <a:solidFill>
                  <a:schemeClr val="accent5">
                    <a:lumMod val="75000"/>
                  </a:schemeClr>
                </a:solidFill>
                <a:latin typeface="標楷體" panose="03000509000000000000" pitchFamily="65" charset="-120"/>
                <a:ea typeface="標楷體" panose="03000509000000000000" pitchFamily="65" charset="-120"/>
              </a:rPr>
              <a:t>產</a:t>
            </a:r>
            <a:r>
              <a:rPr lang="zh-TW" altLang="zh-TW" sz="3800" b="1" dirty="0">
                <a:solidFill>
                  <a:schemeClr val="accent5">
                    <a:lumMod val="75000"/>
                  </a:schemeClr>
                </a:solidFill>
                <a:latin typeface="標楷體" panose="03000509000000000000" pitchFamily="65" charset="-120"/>
                <a:ea typeface="標楷體" panose="03000509000000000000" pitchFamily="65" charset="-120"/>
              </a:rPr>
              <a:t>學合作計畫管理費</a:t>
            </a:r>
            <a:r>
              <a:rPr lang="zh-TW" altLang="zh-TW" sz="3800" dirty="0">
                <a:latin typeface="標楷體" panose="03000509000000000000" pitchFamily="65" charset="-120"/>
                <a:ea typeface="標楷體" panose="03000509000000000000" pitchFamily="65" charset="-120"/>
              </a:rPr>
              <a:t>累計金額</a:t>
            </a:r>
            <a:r>
              <a:rPr lang="en-US" altLang="zh-TW" sz="3800" dirty="0">
                <a:latin typeface="標楷體" panose="03000509000000000000" pitchFamily="65" charset="-120"/>
                <a:ea typeface="標楷體" panose="03000509000000000000" pitchFamily="65" charset="-120"/>
              </a:rPr>
              <a:t>(</a:t>
            </a:r>
            <a:r>
              <a:rPr lang="zh-TW" altLang="zh-TW" sz="3800" dirty="0">
                <a:latin typeface="標楷體" panose="03000509000000000000" pitchFamily="65" charset="-120"/>
                <a:ea typeface="標楷體" panose="03000509000000000000" pitchFamily="65" charset="-120"/>
              </a:rPr>
              <a:t>擔任計畫主持人且為企業出資</a:t>
            </a:r>
            <a:r>
              <a:rPr lang="en-US" altLang="zh-TW" sz="3800" dirty="0">
                <a:latin typeface="標楷體" panose="03000509000000000000" pitchFamily="65" charset="-120"/>
                <a:ea typeface="標楷體" panose="03000509000000000000" pitchFamily="65" charset="-120"/>
              </a:rPr>
              <a:t>)</a:t>
            </a:r>
            <a:r>
              <a:rPr lang="zh-TW" altLang="zh-TW" sz="3800" dirty="0">
                <a:latin typeface="標楷體" panose="03000509000000000000" pitchFamily="65" charset="-120"/>
                <a:ea typeface="標楷體" panose="03000509000000000000" pitchFamily="65" charset="-120"/>
              </a:rPr>
              <a:t>，升等教授達</a:t>
            </a:r>
            <a:r>
              <a:rPr lang="en-US" altLang="zh-TW" sz="3800" b="1" dirty="0">
                <a:solidFill>
                  <a:schemeClr val="accent5">
                    <a:lumMod val="75000"/>
                  </a:schemeClr>
                </a:solidFill>
                <a:latin typeface="標楷體" panose="03000509000000000000" pitchFamily="65" charset="-120"/>
                <a:ea typeface="標楷體" panose="03000509000000000000" pitchFamily="65" charset="-120"/>
              </a:rPr>
              <a:t>75</a:t>
            </a:r>
            <a:r>
              <a:rPr lang="zh-TW" altLang="zh-TW" sz="3800" b="1" dirty="0">
                <a:solidFill>
                  <a:schemeClr val="accent5">
                    <a:lumMod val="75000"/>
                  </a:schemeClr>
                </a:solidFill>
                <a:latin typeface="標楷體" panose="03000509000000000000" pitchFamily="65" charset="-120"/>
                <a:ea typeface="標楷體" panose="03000509000000000000" pitchFamily="65" charset="-120"/>
              </a:rPr>
              <a:t>萬</a:t>
            </a:r>
            <a:r>
              <a:rPr lang="zh-TW" altLang="zh-TW" sz="3800" dirty="0">
                <a:latin typeface="標楷體" panose="03000509000000000000" pitchFamily="65" charset="-120"/>
                <a:ea typeface="標楷體" panose="03000509000000000000" pitchFamily="65" charset="-120"/>
              </a:rPr>
              <a:t>以上、副教授達</a:t>
            </a:r>
            <a:r>
              <a:rPr lang="en-US" altLang="zh-TW" sz="3800" b="1" dirty="0">
                <a:solidFill>
                  <a:schemeClr val="accent5">
                    <a:lumMod val="75000"/>
                  </a:schemeClr>
                </a:solidFill>
                <a:latin typeface="標楷體" panose="03000509000000000000" pitchFamily="65" charset="-120"/>
                <a:ea typeface="標楷體" panose="03000509000000000000" pitchFamily="65" charset="-120"/>
              </a:rPr>
              <a:t>60</a:t>
            </a:r>
            <a:r>
              <a:rPr lang="zh-TW" altLang="zh-TW" sz="3800" b="1" dirty="0">
                <a:solidFill>
                  <a:schemeClr val="accent5">
                    <a:lumMod val="75000"/>
                  </a:schemeClr>
                </a:solidFill>
                <a:latin typeface="標楷體" panose="03000509000000000000" pitchFamily="65" charset="-120"/>
                <a:ea typeface="標楷體" panose="03000509000000000000" pitchFamily="65" charset="-120"/>
              </a:rPr>
              <a:t>萬</a:t>
            </a:r>
            <a:r>
              <a:rPr lang="zh-TW" altLang="zh-TW" sz="3800" dirty="0">
                <a:latin typeface="標楷體" panose="03000509000000000000" pitchFamily="65" charset="-120"/>
                <a:ea typeface="標楷體" panose="03000509000000000000" pitchFamily="65" charset="-120"/>
              </a:rPr>
              <a:t>以上、助理教授達</a:t>
            </a:r>
            <a:r>
              <a:rPr lang="en-US" altLang="zh-TW" sz="3800" b="1" dirty="0">
                <a:solidFill>
                  <a:schemeClr val="accent5">
                    <a:lumMod val="75000"/>
                  </a:schemeClr>
                </a:solidFill>
                <a:latin typeface="標楷體" panose="03000509000000000000" pitchFamily="65" charset="-120"/>
                <a:ea typeface="標楷體" panose="03000509000000000000" pitchFamily="65" charset="-120"/>
              </a:rPr>
              <a:t>45</a:t>
            </a:r>
            <a:r>
              <a:rPr lang="zh-TW" altLang="zh-TW" sz="3800" b="1" dirty="0">
                <a:solidFill>
                  <a:schemeClr val="accent5">
                    <a:lumMod val="75000"/>
                  </a:schemeClr>
                </a:solidFill>
                <a:latin typeface="標楷體" panose="03000509000000000000" pitchFamily="65" charset="-120"/>
                <a:ea typeface="標楷體" panose="03000509000000000000" pitchFamily="65" charset="-120"/>
              </a:rPr>
              <a:t>萬</a:t>
            </a:r>
            <a:r>
              <a:rPr lang="zh-TW" altLang="zh-TW" sz="3800" dirty="0">
                <a:latin typeface="標楷體" panose="03000509000000000000" pitchFamily="65" charset="-120"/>
                <a:ea typeface="標楷體" panose="03000509000000000000" pitchFamily="65" charset="-120"/>
              </a:rPr>
              <a:t>以上</a:t>
            </a:r>
            <a:r>
              <a:rPr lang="zh-TW" altLang="zh-TW" sz="3800" dirty="0" smtClean="0">
                <a:latin typeface="標楷體" panose="03000509000000000000" pitchFamily="65" charset="-120"/>
                <a:ea typeface="標楷體" panose="03000509000000000000" pitchFamily="65" charset="-120"/>
              </a:rPr>
              <a:t>。</a:t>
            </a:r>
            <a:endParaRPr lang="en-US" altLang="zh-TW" sz="3800" dirty="0" smtClean="0">
              <a:latin typeface="標楷體" panose="03000509000000000000" pitchFamily="65" charset="-120"/>
              <a:ea typeface="標楷體" panose="03000509000000000000" pitchFamily="65" charset="-120"/>
            </a:endParaRPr>
          </a:p>
          <a:p>
            <a:pPr marL="457200" lvl="0" indent="-457200">
              <a:buFont typeface="+mj-lt"/>
              <a:buAutoNum type="arabicPeriod"/>
            </a:pPr>
            <a:r>
              <a:rPr lang="zh-TW" altLang="zh-TW" sz="3800" dirty="0" smtClean="0">
                <a:latin typeface="標楷體" panose="03000509000000000000" pitchFamily="65" charset="-120"/>
                <a:ea typeface="標楷體" panose="03000509000000000000" pitchFamily="65" charset="-120"/>
              </a:rPr>
              <a:t>以</a:t>
            </a:r>
            <a:r>
              <a:rPr lang="zh-TW" altLang="zh-TW" sz="3800" dirty="0">
                <a:latin typeface="標楷體" panose="03000509000000000000" pitchFamily="65" charset="-120"/>
                <a:ea typeface="標楷體" panose="03000509000000000000" pitchFamily="65" charset="-120"/>
              </a:rPr>
              <a:t>本校名義主持或協同主持校外重要計畫或企劃案，所衍生之應用技術、卓越貢獻或特殊成就，經</a:t>
            </a:r>
            <a:r>
              <a:rPr lang="zh-TW" altLang="zh-TW" sz="3800" b="1" dirty="0">
                <a:solidFill>
                  <a:schemeClr val="accent5">
                    <a:lumMod val="75000"/>
                  </a:schemeClr>
                </a:solidFill>
                <a:latin typeface="標楷體" panose="03000509000000000000" pitchFamily="65" charset="-120"/>
                <a:ea typeface="標楷體" panose="03000509000000000000" pitchFamily="65" charset="-120"/>
              </a:rPr>
              <a:t>系教評會</a:t>
            </a:r>
            <a:r>
              <a:rPr lang="zh-TW" altLang="zh-TW" sz="3800" dirty="0">
                <a:latin typeface="標楷體" panose="03000509000000000000" pitchFamily="65" charset="-120"/>
                <a:ea typeface="標楷體" panose="03000509000000000000" pitchFamily="65" charset="-120"/>
              </a:rPr>
              <a:t>認可者。</a:t>
            </a:r>
          </a:p>
          <a:p>
            <a:r>
              <a:rPr lang="zh-TW" altLang="zh-TW" sz="3800" dirty="0">
                <a:latin typeface="標楷體" panose="03000509000000000000" pitchFamily="65" charset="-120"/>
                <a:ea typeface="標楷體" panose="03000509000000000000" pitchFamily="65" charset="-120"/>
              </a:rPr>
              <a:t>教師七年內累計研發成果未達前項各款條件之一者，若其前項第一至第三款研發成果分別除以各職級應達基礎數合計後，</a:t>
            </a:r>
            <a:r>
              <a:rPr lang="zh-TW" altLang="zh-TW" sz="3800" b="1" dirty="0">
                <a:solidFill>
                  <a:schemeClr val="accent5">
                    <a:lumMod val="75000"/>
                  </a:schemeClr>
                </a:solidFill>
                <a:latin typeface="標楷體" panose="03000509000000000000" pitchFamily="65" charset="-120"/>
                <a:ea typeface="標楷體" panose="03000509000000000000" pitchFamily="65" charset="-120"/>
              </a:rPr>
              <a:t>數值大於</a:t>
            </a:r>
            <a:r>
              <a:rPr lang="en-US" altLang="zh-TW" sz="3800" b="1" u="sng" dirty="0">
                <a:solidFill>
                  <a:schemeClr val="accent5">
                    <a:lumMod val="75000"/>
                  </a:schemeClr>
                </a:solidFill>
                <a:latin typeface="標楷體" panose="03000509000000000000" pitchFamily="65" charset="-120"/>
                <a:ea typeface="標楷體" panose="03000509000000000000" pitchFamily="65" charset="-120"/>
              </a:rPr>
              <a:t>2</a:t>
            </a:r>
            <a:r>
              <a:rPr lang="zh-TW" altLang="zh-TW" sz="3800" b="1" dirty="0">
                <a:solidFill>
                  <a:schemeClr val="accent5">
                    <a:lumMod val="75000"/>
                  </a:schemeClr>
                </a:solidFill>
                <a:latin typeface="標楷體" panose="03000509000000000000" pitchFamily="65" charset="-120"/>
                <a:ea typeface="標楷體" panose="03000509000000000000" pitchFamily="65" charset="-120"/>
              </a:rPr>
              <a:t>者</a:t>
            </a:r>
            <a:r>
              <a:rPr lang="zh-TW" altLang="zh-TW" sz="3800" dirty="0">
                <a:latin typeface="標楷體" panose="03000509000000000000" pitchFamily="65" charset="-120"/>
                <a:ea typeface="標楷體" panose="03000509000000000000" pitchFamily="65" charset="-120"/>
              </a:rPr>
              <a:t>，亦符合以應用技術報告申請升等各職級教師資格</a:t>
            </a:r>
            <a:r>
              <a:rPr lang="zh-TW" altLang="zh-TW" sz="3800" dirty="0" smtClean="0">
                <a:latin typeface="標楷體" panose="03000509000000000000" pitchFamily="65" charset="-120"/>
                <a:ea typeface="標楷體" panose="03000509000000000000" pitchFamily="65" charset="-120"/>
              </a:rPr>
              <a:t>。</a:t>
            </a:r>
            <a:r>
              <a:rPr lang="en-US" altLang="zh-TW" sz="3800" dirty="0" smtClean="0">
                <a:latin typeface="標楷體" panose="03000509000000000000" pitchFamily="65" charset="-120"/>
                <a:ea typeface="標楷體" panose="03000509000000000000" pitchFamily="65" charset="-120"/>
              </a:rPr>
              <a:t>(</a:t>
            </a:r>
            <a:r>
              <a:rPr lang="zh-TW" altLang="en-US" sz="3800" dirty="0" smtClean="0">
                <a:latin typeface="標楷體" panose="03000509000000000000" pitchFamily="65" charset="-120"/>
                <a:ea typeface="標楷體" panose="03000509000000000000" pitchFamily="65" charset="-120"/>
              </a:rPr>
              <a:t>以「教授」為例：論文及發明專利</a:t>
            </a:r>
            <a:r>
              <a:rPr lang="en-US" altLang="zh-TW" sz="3800" dirty="0" smtClean="0">
                <a:latin typeface="標楷體" panose="03000509000000000000" pitchFamily="65" charset="-120"/>
                <a:ea typeface="標楷體" panose="03000509000000000000" pitchFamily="65" charset="-120"/>
              </a:rPr>
              <a:t>3</a:t>
            </a:r>
            <a:r>
              <a:rPr lang="zh-TW" altLang="en-US" sz="3800" dirty="0" smtClean="0">
                <a:latin typeface="標楷體" panose="03000509000000000000" pitchFamily="65" charset="-120"/>
                <a:ea typeface="標楷體" panose="03000509000000000000" pitchFamily="65" charset="-120"/>
              </a:rPr>
              <a:t>件</a:t>
            </a:r>
            <a:r>
              <a:rPr lang="en-US" altLang="zh-TW" sz="3800" dirty="0" smtClean="0">
                <a:latin typeface="標楷體" panose="03000509000000000000" pitchFamily="65" charset="-120"/>
                <a:ea typeface="標楷體" panose="03000509000000000000" pitchFamily="65" charset="-120"/>
              </a:rPr>
              <a:t>/</a:t>
            </a:r>
            <a:r>
              <a:rPr lang="en-US" altLang="zh-TW" sz="3800" u="sng" dirty="0" smtClean="0">
                <a:latin typeface="標楷體" panose="03000509000000000000" pitchFamily="65" charset="-120"/>
                <a:ea typeface="標楷體" panose="03000509000000000000" pitchFamily="65" charset="-120"/>
              </a:rPr>
              <a:t>5</a:t>
            </a:r>
            <a:r>
              <a:rPr lang="zh-TW" altLang="en-US" sz="3800" u="sng" dirty="0" smtClean="0">
                <a:latin typeface="標楷體" panose="03000509000000000000" pitchFamily="65" charset="-120"/>
                <a:ea typeface="標楷體" panose="03000509000000000000" pitchFamily="65" charset="-120"/>
              </a:rPr>
              <a:t>件</a:t>
            </a:r>
            <a:r>
              <a:rPr lang="en-US" altLang="zh-TW" sz="3800" dirty="0" smtClean="0">
                <a:latin typeface="標楷體" panose="03000509000000000000" pitchFamily="65" charset="-120"/>
                <a:ea typeface="標楷體" panose="03000509000000000000" pitchFamily="65" charset="-120"/>
              </a:rPr>
              <a:t>=0.6+</a:t>
            </a:r>
            <a:r>
              <a:rPr lang="zh-TW" altLang="en-US" sz="3800" dirty="0" smtClean="0">
                <a:latin typeface="標楷體" panose="03000509000000000000" pitchFamily="65" charset="-120"/>
                <a:ea typeface="標楷體" panose="03000509000000000000" pitchFamily="65" charset="-120"/>
              </a:rPr>
              <a:t>技術移轉金</a:t>
            </a:r>
            <a:r>
              <a:rPr lang="en-US" altLang="zh-TW" sz="3800" dirty="0" smtClean="0">
                <a:latin typeface="標楷體" panose="03000509000000000000" pitchFamily="65" charset="-120"/>
                <a:ea typeface="標楷體" panose="03000509000000000000" pitchFamily="65" charset="-120"/>
              </a:rPr>
              <a:t>100</a:t>
            </a:r>
            <a:r>
              <a:rPr lang="zh-TW" altLang="en-US" sz="3800" dirty="0" smtClean="0">
                <a:latin typeface="標楷體" panose="03000509000000000000" pitchFamily="65" charset="-120"/>
                <a:ea typeface="標楷體" panose="03000509000000000000" pitchFamily="65" charset="-120"/>
              </a:rPr>
              <a:t>萬</a:t>
            </a:r>
            <a:r>
              <a:rPr lang="en-US" altLang="zh-TW" sz="3800" dirty="0" smtClean="0">
                <a:latin typeface="標楷體" panose="03000509000000000000" pitchFamily="65" charset="-120"/>
                <a:ea typeface="標楷體" panose="03000509000000000000" pitchFamily="65" charset="-120"/>
              </a:rPr>
              <a:t>/</a:t>
            </a:r>
            <a:r>
              <a:rPr lang="en-US" altLang="zh-TW" sz="3800" u="sng" dirty="0" smtClean="0">
                <a:latin typeface="標楷體" panose="03000509000000000000" pitchFamily="65" charset="-120"/>
                <a:ea typeface="標楷體" panose="03000509000000000000" pitchFamily="65" charset="-120"/>
              </a:rPr>
              <a:t>120</a:t>
            </a:r>
            <a:r>
              <a:rPr lang="zh-TW" altLang="en-US" sz="3800" u="sng" dirty="0" smtClean="0">
                <a:latin typeface="標楷體" panose="03000509000000000000" pitchFamily="65" charset="-120"/>
                <a:ea typeface="標楷體" panose="03000509000000000000" pitchFamily="65" charset="-120"/>
              </a:rPr>
              <a:t>萬</a:t>
            </a:r>
            <a:r>
              <a:rPr lang="en-US" altLang="zh-TW" sz="3800" dirty="0" smtClean="0">
                <a:latin typeface="標楷體" panose="03000509000000000000" pitchFamily="65" charset="-120"/>
                <a:ea typeface="標楷體" panose="03000509000000000000" pitchFamily="65" charset="-120"/>
              </a:rPr>
              <a:t>=0.8+</a:t>
            </a:r>
            <a:r>
              <a:rPr lang="zh-TW" altLang="en-US" sz="3800" dirty="0" smtClean="0">
                <a:latin typeface="標楷體" panose="03000509000000000000" pitchFamily="65" charset="-120"/>
                <a:ea typeface="標楷體" panose="03000509000000000000" pitchFamily="65" charset="-120"/>
              </a:rPr>
              <a:t>產學合作管理費</a:t>
            </a:r>
            <a:r>
              <a:rPr lang="en-US" altLang="zh-TW" sz="3800" dirty="0" smtClean="0">
                <a:latin typeface="標楷體" panose="03000509000000000000" pitchFamily="65" charset="-120"/>
                <a:ea typeface="標楷體" panose="03000509000000000000" pitchFamily="65" charset="-120"/>
              </a:rPr>
              <a:t>55</a:t>
            </a:r>
            <a:r>
              <a:rPr lang="zh-TW" altLang="en-US" sz="3800" dirty="0" smtClean="0">
                <a:latin typeface="標楷體" panose="03000509000000000000" pitchFamily="65" charset="-120"/>
                <a:ea typeface="標楷體" panose="03000509000000000000" pitchFamily="65" charset="-120"/>
              </a:rPr>
              <a:t>萬</a:t>
            </a:r>
            <a:r>
              <a:rPr lang="en-US" altLang="zh-TW" sz="3800" dirty="0" smtClean="0">
                <a:latin typeface="標楷體" panose="03000509000000000000" pitchFamily="65" charset="-120"/>
                <a:ea typeface="標楷體" panose="03000509000000000000" pitchFamily="65" charset="-120"/>
              </a:rPr>
              <a:t>/</a:t>
            </a:r>
            <a:r>
              <a:rPr lang="en-US" altLang="zh-TW" sz="3800" u="sng" dirty="0" smtClean="0">
                <a:latin typeface="標楷體" panose="03000509000000000000" pitchFamily="65" charset="-120"/>
                <a:ea typeface="標楷體" panose="03000509000000000000" pitchFamily="65" charset="-120"/>
              </a:rPr>
              <a:t>75</a:t>
            </a:r>
            <a:r>
              <a:rPr lang="zh-TW" altLang="en-US" sz="3800" u="sng" dirty="0" smtClean="0">
                <a:latin typeface="標楷體" panose="03000509000000000000" pitchFamily="65" charset="-120"/>
                <a:ea typeface="標楷體" panose="03000509000000000000" pitchFamily="65" charset="-120"/>
              </a:rPr>
              <a:t>萬</a:t>
            </a:r>
            <a:r>
              <a:rPr lang="en-US" altLang="zh-TW" sz="3800" dirty="0" smtClean="0">
                <a:latin typeface="標楷體" panose="03000509000000000000" pitchFamily="65" charset="-120"/>
                <a:ea typeface="標楷體" panose="03000509000000000000" pitchFamily="65" charset="-120"/>
              </a:rPr>
              <a:t>=0.7</a:t>
            </a:r>
            <a:r>
              <a:rPr lang="zh-TW" altLang="en-US" sz="3800" dirty="0" smtClean="0">
                <a:latin typeface="標楷體" panose="03000509000000000000" pitchFamily="65" charset="-120"/>
                <a:ea typeface="標楷體" panose="03000509000000000000" pitchFamily="65" charset="-120"/>
              </a:rPr>
              <a:t>，相加等於</a:t>
            </a:r>
            <a:r>
              <a:rPr lang="en-US" altLang="zh-TW" sz="3800" dirty="0" smtClean="0">
                <a:latin typeface="標楷體" panose="03000509000000000000" pitchFamily="65" charset="-120"/>
                <a:ea typeface="標楷體" panose="03000509000000000000" pitchFamily="65" charset="-120"/>
              </a:rPr>
              <a:t>2.1</a:t>
            </a:r>
            <a:r>
              <a:rPr lang="zh-TW" altLang="en-US" sz="3800" dirty="0" smtClean="0">
                <a:latin typeface="標楷體" panose="03000509000000000000" pitchFamily="65" charset="-120"/>
                <a:ea typeface="標楷體" panose="03000509000000000000" pitchFamily="65" charset="-120"/>
              </a:rPr>
              <a:t>。</a:t>
            </a:r>
            <a:r>
              <a:rPr lang="en-US" altLang="zh-TW" sz="3800" dirty="0" smtClean="0">
                <a:latin typeface="標楷體" panose="03000509000000000000" pitchFamily="65" charset="-120"/>
                <a:ea typeface="標楷體" panose="03000509000000000000" pitchFamily="65" charset="-120"/>
              </a:rPr>
              <a:t>)</a:t>
            </a:r>
          </a:p>
          <a:p>
            <a:r>
              <a:rPr lang="zh-TW" altLang="en-US" sz="3800" dirty="0">
                <a:latin typeface="標楷體" panose="03000509000000000000" pitchFamily="65" charset="-120"/>
                <a:ea typeface="標楷體" panose="03000509000000000000" pitchFamily="65" charset="-120"/>
              </a:rPr>
              <a:t>前項各職級所列發明專利、技術移轉金、產學合作計畫管理費等，須為</a:t>
            </a:r>
            <a:r>
              <a:rPr lang="zh-TW" altLang="en-US" sz="3800" u="sng" dirty="0">
                <a:latin typeface="標楷體" panose="03000509000000000000" pitchFamily="65" charset="-120"/>
                <a:ea typeface="標楷體" panose="03000509000000000000" pitchFamily="65" charset="-120"/>
              </a:rPr>
              <a:t>七年內</a:t>
            </a:r>
            <a:r>
              <a:rPr lang="zh-TW" altLang="en-US" sz="3800" b="1" dirty="0">
                <a:solidFill>
                  <a:srgbClr val="FF0000"/>
                </a:solidFill>
                <a:latin typeface="標楷體" panose="03000509000000000000" pitchFamily="65" charset="-120"/>
                <a:ea typeface="標楷體" panose="03000509000000000000" pitchFamily="65" charset="-120"/>
              </a:rPr>
              <a:t>且</a:t>
            </a:r>
            <a:r>
              <a:rPr lang="zh-TW" altLang="en-US" sz="3800" dirty="0">
                <a:latin typeface="標楷體" panose="03000509000000000000" pitchFamily="65" charset="-120"/>
                <a:ea typeface="標楷體" panose="03000509000000000000" pitchFamily="65" charset="-120"/>
              </a:rPr>
              <a:t>為</a:t>
            </a:r>
            <a:r>
              <a:rPr lang="zh-TW" altLang="en-US" sz="3800" u="sng" dirty="0" smtClean="0">
                <a:latin typeface="標楷體" panose="03000509000000000000" pitchFamily="65" charset="-120"/>
                <a:ea typeface="標楷體" panose="03000509000000000000" pitchFamily="65" charset="-120"/>
              </a:rPr>
              <a:t>取得前一</a:t>
            </a:r>
            <a:r>
              <a:rPr lang="zh-TW" altLang="en-US" sz="3800" u="sng" dirty="0">
                <a:latin typeface="標楷體" panose="03000509000000000000" pitchFamily="65" charset="-120"/>
                <a:ea typeface="標楷體" panose="03000509000000000000" pitchFamily="65" charset="-120"/>
              </a:rPr>
              <a:t>職級後</a:t>
            </a:r>
            <a:r>
              <a:rPr lang="zh-TW" altLang="en-US" sz="3800" dirty="0">
                <a:latin typeface="標楷體" panose="03000509000000000000" pitchFamily="65" charset="-120"/>
                <a:ea typeface="標楷體" panose="03000509000000000000" pitchFamily="65" charset="-120"/>
              </a:rPr>
              <a:t>與</a:t>
            </a:r>
            <a:r>
              <a:rPr lang="zh-TW" altLang="en-US" sz="3800" b="1" dirty="0">
                <a:solidFill>
                  <a:srgbClr val="FF0000"/>
                </a:solidFill>
                <a:latin typeface="標楷體" panose="03000509000000000000" pitchFamily="65" charset="-120"/>
                <a:ea typeface="標楷體" panose="03000509000000000000" pitchFamily="65" charset="-120"/>
              </a:rPr>
              <a:t>升等技術相關</a:t>
            </a:r>
            <a:r>
              <a:rPr lang="zh-TW" altLang="en-US" sz="3800" dirty="0">
                <a:latin typeface="標楷體" panose="03000509000000000000" pitchFamily="65" charset="-120"/>
                <a:ea typeface="標楷體" panose="03000509000000000000" pitchFamily="65" charset="-120"/>
              </a:rPr>
              <a:t>之成果。</a:t>
            </a:r>
          </a:p>
        </p:txBody>
      </p:sp>
      <p:pic>
        <p:nvPicPr>
          <p:cNvPr id="11" name="圖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8011" y="321920"/>
            <a:ext cx="1532238" cy="1473930"/>
          </a:xfrm>
          <a:prstGeom prst="rect">
            <a:avLst/>
          </a:prstGeom>
        </p:spPr>
      </p:pic>
    </p:spTree>
    <p:extLst>
      <p:ext uri="{BB962C8B-B14F-4D97-AF65-F5344CB8AC3E}">
        <p14:creationId xmlns:p14="http://schemas.microsoft.com/office/powerpoint/2010/main" val="3117159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3775" y="618517"/>
            <a:ext cx="10364451" cy="1062501"/>
          </a:xfrm>
        </p:spPr>
        <p:txBody>
          <a:bodyPr>
            <a:normAutofit/>
          </a:bodyPr>
          <a:lstStyle/>
          <a:p>
            <a:r>
              <a:rPr lang="zh-TW" altLang="en-US" sz="4800" dirty="0" smtClean="0">
                <a:solidFill>
                  <a:schemeClr val="accent6">
                    <a:lumMod val="75000"/>
                  </a:schemeClr>
                </a:solidFill>
                <a:latin typeface="王漢宗顏楷體繁" panose="02000500000000000000" pitchFamily="2" charset="-120"/>
                <a:ea typeface="王漢宗顏楷體繁" panose="02000500000000000000" pitchFamily="2" charset="-120"/>
              </a:rPr>
              <a:t>升等條件</a:t>
            </a:r>
            <a:r>
              <a:rPr lang="en-US" altLang="zh-TW" sz="4800" dirty="0" smtClean="0">
                <a:solidFill>
                  <a:schemeClr val="accent6">
                    <a:lumMod val="75000"/>
                  </a:schemeClr>
                </a:solidFill>
                <a:latin typeface="王漢宗顏楷體繁" panose="02000500000000000000" pitchFamily="2" charset="-120"/>
                <a:ea typeface="王漢宗顏楷體繁" panose="02000500000000000000" pitchFamily="2" charset="-120"/>
              </a:rPr>
              <a:t>(3)</a:t>
            </a:r>
            <a:endParaRPr lang="zh-TW" altLang="en-US" sz="4800" dirty="0">
              <a:solidFill>
                <a:schemeClr val="accent6">
                  <a:lumMod val="75000"/>
                </a:schemeClr>
              </a:solidFill>
              <a:latin typeface="王漢宗顏楷體繁" panose="02000500000000000000" pitchFamily="2" charset="-120"/>
              <a:ea typeface="王漢宗顏楷體繁" panose="02000500000000000000" pitchFamily="2" charset="-120"/>
            </a:endParaRPr>
          </a:p>
        </p:txBody>
      </p:sp>
      <p:sp>
        <p:nvSpPr>
          <p:cNvPr id="3" name="內容版面配置區 2"/>
          <p:cNvSpPr>
            <a:spLocks noGrp="1"/>
          </p:cNvSpPr>
          <p:nvPr>
            <p:ph sz="quarter" idx="13"/>
          </p:nvPr>
        </p:nvSpPr>
        <p:spPr>
          <a:xfrm>
            <a:off x="913773" y="1681018"/>
            <a:ext cx="10650153" cy="4744496"/>
          </a:xfrm>
        </p:spPr>
        <p:txBody>
          <a:bodyPr>
            <a:normAutofit fontScale="92500" lnSpcReduction="10000"/>
          </a:bodyPr>
          <a:lstStyle/>
          <a:p>
            <a:pPr>
              <a:buFont typeface="Wingdings" panose="05000000000000000000" pitchFamily="2" charset="2"/>
              <a:buChar char="Ø"/>
            </a:pPr>
            <a:r>
              <a:rPr lang="zh-TW" altLang="en-US" sz="2200" dirty="0">
                <a:latin typeface="標楷體" panose="03000509000000000000" pitchFamily="65" charset="-120"/>
                <a:ea typeface="標楷體" panose="03000509000000000000" pitchFamily="65" charset="-120"/>
              </a:rPr>
              <a:t>新制升等</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教學型</a:t>
            </a:r>
            <a:r>
              <a:rPr lang="zh-TW" altLang="en-US" sz="2200" dirty="0">
                <a:latin typeface="標楷體" panose="03000509000000000000" pitchFamily="65" charset="-120"/>
                <a:ea typeface="標楷體" panose="03000509000000000000" pitchFamily="65" charset="-120"/>
              </a:rPr>
              <a:t>升</a:t>
            </a:r>
            <a:r>
              <a:rPr lang="zh-TW" altLang="en-US" sz="2200" dirty="0" smtClean="0">
                <a:latin typeface="標楷體" panose="03000509000000000000" pitchFamily="65" charset="-120"/>
                <a:ea typeface="標楷體" panose="03000509000000000000" pitchFamily="65" charset="-120"/>
              </a:rPr>
              <a:t>等</a:t>
            </a:r>
            <a:endParaRPr lang="en-US" altLang="zh-TW" sz="2200" dirty="0" smtClean="0">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sz="2400" b="1" dirty="0" smtClean="0">
                <a:solidFill>
                  <a:schemeClr val="accent5">
                    <a:lumMod val="75000"/>
                  </a:schemeClr>
                </a:solidFill>
                <a:latin typeface="標楷體" panose="03000509000000000000" pitchFamily="65" charset="-120"/>
                <a:ea typeface="標楷體" panose="03000509000000000000" pitchFamily="65" charset="-120"/>
              </a:rPr>
              <a:t>教學型</a:t>
            </a:r>
            <a:r>
              <a:rPr lang="zh-TW" altLang="en-US" sz="2400" dirty="0">
                <a:latin typeface="標楷體" panose="03000509000000000000" pitchFamily="65" charset="-120"/>
                <a:ea typeface="標楷體" panose="03000509000000000000" pitchFamily="65" charset="-120"/>
              </a:rPr>
              <a:t>升等</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教師聘任暨升等辦法第</a:t>
            </a:r>
            <a:r>
              <a:rPr lang="en-US" altLang="zh-TW" sz="2400" dirty="0" smtClean="0">
                <a:latin typeface="標楷體" panose="03000509000000000000" pitchFamily="65" charset="-120"/>
                <a:ea typeface="標楷體" panose="03000509000000000000" pitchFamily="65" charset="-120"/>
              </a:rPr>
              <a:t>16</a:t>
            </a:r>
            <a:r>
              <a:rPr lang="zh-TW" altLang="en-US" sz="2400" dirty="0" smtClean="0">
                <a:latin typeface="標楷體" panose="03000509000000000000" pitchFamily="65" charset="-120"/>
                <a:ea typeface="標楷體" panose="03000509000000000000" pitchFamily="65" charset="-120"/>
              </a:rPr>
              <a:t>條</a:t>
            </a:r>
            <a:r>
              <a:rPr lang="en-US" altLang="zh-TW" sz="2400" dirty="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以</a:t>
            </a:r>
            <a:r>
              <a:rPr lang="zh-TW" altLang="zh-TW" sz="2400" b="1" dirty="0" smtClean="0">
                <a:solidFill>
                  <a:schemeClr val="accent5">
                    <a:lumMod val="75000"/>
                  </a:schemeClr>
                </a:solidFill>
                <a:latin typeface="標楷體" panose="03000509000000000000" pitchFamily="65" charset="-120"/>
                <a:ea typeface="標楷體" panose="03000509000000000000" pitchFamily="65" charset="-120"/>
              </a:rPr>
              <a:t>教學</a:t>
            </a:r>
            <a:r>
              <a:rPr lang="zh-TW" altLang="en-US" sz="2400" b="1" dirty="0" smtClean="0">
                <a:solidFill>
                  <a:schemeClr val="accent5">
                    <a:lumMod val="75000"/>
                  </a:schemeClr>
                </a:solidFill>
                <a:latin typeface="標楷體" panose="03000509000000000000" pitchFamily="65" charset="-120"/>
                <a:ea typeface="標楷體" panose="03000509000000000000" pitchFamily="65" charset="-120"/>
              </a:rPr>
              <a:t>實務成果</a:t>
            </a:r>
            <a:r>
              <a:rPr lang="zh-TW" altLang="en-US" sz="2400" dirty="0" smtClean="0">
                <a:latin typeface="標楷體" panose="03000509000000000000" pitchFamily="65" charset="-120"/>
                <a:ea typeface="標楷體" panose="03000509000000000000" pitchFamily="65" charset="-120"/>
              </a:rPr>
              <a:t>取代</a:t>
            </a:r>
            <a:r>
              <a:rPr lang="zh-TW" altLang="en-US" sz="2400" dirty="0">
                <a:latin typeface="標楷體" panose="03000509000000000000" pitchFamily="65" charset="-120"/>
                <a:ea typeface="標楷體" panose="03000509000000000000" pitchFamily="65" charset="-120"/>
              </a:rPr>
              <a:t>專門著作送</a:t>
            </a:r>
            <a:r>
              <a:rPr lang="zh-TW" altLang="en-US" sz="2400" dirty="0" smtClean="0">
                <a:latin typeface="標楷體" panose="03000509000000000000" pitchFamily="65" charset="-120"/>
                <a:ea typeface="標楷體" panose="03000509000000000000" pitchFamily="65" charset="-120"/>
              </a:rPr>
              <a:t>審。</a:t>
            </a:r>
            <a:endParaRPr lang="en-US" altLang="zh-TW" sz="2400" dirty="0" smtClean="0">
              <a:latin typeface="標楷體" panose="03000509000000000000" pitchFamily="65" charset="-120"/>
              <a:ea typeface="標楷體" panose="03000509000000000000" pitchFamily="65" charset="-120"/>
            </a:endParaRPr>
          </a:p>
          <a:p>
            <a:r>
              <a:rPr lang="zh-TW" altLang="zh-TW" sz="2400" dirty="0" smtClean="0">
                <a:latin typeface="標楷體" panose="03000509000000000000" pitchFamily="65" charset="-120"/>
                <a:ea typeface="標楷體" panose="03000509000000000000" pitchFamily="65" charset="-120"/>
              </a:rPr>
              <a:t>教學</a:t>
            </a:r>
            <a:r>
              <a:rPr lang="zh-TW" altLang="en-US" sz="2400" dirty="0" smtClean="0">
                <a:latin typeface="標楷體" panose="03000509000000000000" pitchFamily="65" charset="-120"/>
                <a:ea typeface="標楷體" panose="03000509000000000000" pitchFamily="65" charset="-120"/>
              </a:rPr>
              <a:t>型</a:t>
            </a:r>
            <a:r>
              <a:rPr lang="zh-TW" altLang="zh-TW" sz="2400" dirty="0" smtClean="0">
                <a:latin typeface="標楷體" panose="03000509000000000000" pitchFamily="65" charset="-120"/>
                <a:ea typeface="標楷體" panose="03000509000000000000" pitchFamily="65" charset="-120"/>
              </a:rPr>
              <a:t>升</a:t>
            </a:r>
            <a:r>
              <a:rPr lang="zh-TW" altLang="zh-TW" sz="2400" dirty="0">
                <a:latin typeface="標楷體" panose="03000509000000000000" pitchFamily="65" charset="-120"/>
                <a:ea typeface="標楷體" panose="03000509000000000000" pitchFamily="65" charset="-120"/>
              </a:rPr>
              <a:t>等送審代表成果應附整體作品之</a:t>
            </a:r>
            <a:r>
              <a:rPr lang="zh-TW" altLang="zh-TW" sz="2400" b="1" dirty="0">
                <a:solidFill>
                  <a:schemeClr val="accent5">
                    <a:lumMod val="75000"/>
                  </a:schemeClr>
                </a:solidFill>
                <a:latin typeface="標楷體" panose="03000509000000000000" pitchFamily="65" charset="-120"/>
                <a:ea typeface="標楷體" panose="03000509000000000000" pitchFamily="65" charset="-120"/>
              </a:rPr>
              <a:t>書面</a:t>
            </a:r>
            <a:r>
              <a:rPr lang="zh-TW" altLang="zh-TW" sz="2400" dirty="0" smtClean="0">
                <a:latin typeface="標楷體" panose="03000509000000000000" pitchFamily="65" charset="-120"/>
                <a:ea typeface="標楷體" panose="03000509000000000000" pitchFamily="65" charset="-120"/>
              </a:rPr>
              <a:t>報告</a:t>
            </a:r>
            <a:r>
              <a:rPr lang="en-US" altLang="zh-TW" sz="2400" dirty="0" smtClean="0">
                <a:solidFill>
                  <a:schemeClr val="tx1"/>
                </a:solidFill>
                <a:latin typeface="標楷體" panose="03000509000000000000" pitchFamily="65" charset="-120"/>
                <a:ea typeface="標楷體" panose="03000509000000000000" pitchFamily="65" charset="-120"/>
              </a:rPr>
              <a:t>(</a:t>
            </a:r>
            <a:r>
              <a:rPr lang="zh-TW" altLang="zh-TW" sz="2400" dirty="0" smtClean="0">
                <a:solidFill>
                  <a:schemeClr val="tx1"/>
                </a:solidFill>
                <a:latin typeface="標楷體" panose="03000509000000000000" pitchFamily="65" charset="-120"/>
                <a:ea typeface="標楷體" panose="03000509000000000000" pitchFamily="65" charset="-120"/>
              </a:rPr>
              <a:t>教學</a:t>
            </a:r>
            <a:r>
              <a:rPr lang="zh-TW" altLang="zh-TW" sz="2400" dirty="0">
                <a:solidFill>
                  <a:schemeClr val="tx1"/>
                </a:solidFill>
                <a:latin typeface="標楷體" panose="03000509000000000000" pitchFamily="65" charset="-120"/>
                <a:ea typeface="標楷體" panose="03000509000000000000" pitchFamily="65" charset="-120"/>
              </a:rPr>
              <a:t>成果技術</a:t>
            </a:r>
            <a:r>
              <a:rPr lang="zh-TW" altLang="zh-TW" sz="2400" dirty="0" smtClean="0">
                <a:solidFill>
                  <a:schemeClr val="tx1"/>
                </a:solidFill>
                <a:latin typeface="標楷體" panose="03000509000000000000" pitchFamily="65" charset="-120"/>
                <a:ea typeface="標楷體" panose="03000509000000000000" pitchFamily="65" charset="-120"/>
              </a:rPr>
              <a:t>報告</a:t>
            </a:r>
            <a:r>
              <a:rPr lang="en-US" altLang="zh-TW" sz="2400" dirty="0" smtClean="0">
                <a:solidFill>
                  <a:schemeClr val="tx1"/>
                </a:solidFill>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內容應</a:t>
            </a:r>
            <a:r>
              <a:rPr lang="zh-TW" altLang="zh-TW" sz="2400" dirty="0" smtClean="0">
                <a:latin typeface="標楷體" panose="03000509000000000000" pitchFamily="65" charset="-120"/>
                <a:ea typeface="標楷體" panose="03000509000000000000" pitchFamily="65" charset="-120"/>
              </a:rPr>
              <a:t>包括</a:t>
            </a:r>
            <a:r>
              <a:rPr lang="zh-TW" altLang="en-US" sz="2400" u="sng" dirty="0">
                <a:latin typeface="標楷體" panose="03000509000000000000" pitchFamily="65" charset="-120"/>
                <a:ea typeface="標楷體" panose="03000509000000000000" pitchFamily="65" charset="-120"/>
              </a:rPr>
              <a:t>教學、課程或設計理</a:t>
            </a:r>
            <a:r>
              <a:rPr lang="zh-TW" altLang="en-US" sz="2400" u="sng" dirty="0" smtClean="0">
                <a:latin typeface="標楷體" panose="03000509000000000000" pitchFamily="65" charset="-120"/>
                <a:ea typeface="標楷體" panose="03000509000000000000" pitchFamily="65" charset="-120"/>
              </a:rPr>
              <a:t>念</a:t>
            </a:r>
            <a:r>
              <a:rPr lang="zh-TW" altLang="zh-TW" sz="2400" dirty="0" smtClean="0">
                <a:latin typeface="標楷體" panose="03000509000000000000" pitchFamily="65" charset="-120"/>
                <a:ea typeface="標楷體" panose="03000509000000000000" pitchFamily="65" charset="-120"/>
              </a:rPr>
              <a:t>、</a:t>
            </a:r>
            <a:r>
              <a:rPr lang="zh-TW" altLang="zh-TW" sz="2400" u="sng" dirty="0">
                <a:latin typeface="標楷體" panose="03000509000000000000" pitchFamily="65" charset="-120"/>
                <a:ea typeface="標楷體" panose="03000509000000000000" pitchFamily="65" charset="-120"/>
              </a:rPr>
              <a:t>學理基礎</a:t>
            </a:r>
            <a:r>
              <a:rPr lang="zh-TW" altLang="zh-TW" sz="2400" dirty="0">
                <a:latin typeface="標楷體" panose="03000509000000000000" pitchFamily="65" charset="-120"/>
                <a:ea typeface="標楷體" panose="03000509000000000000" pitchFamily="65" charset="-120"/>
              </a:rPr>
              <a:t>、</a:t>
            </a:r>
            <a:r>
              <a:rPr lang="zh-TW" altLang="zh-TW" sz="2400" u="sng" dirty="0">
                <a:latin typeface="標楷體" panose="03000509000000000000" pitchFamily="65" charset="-120"/>
                <a:ea typeface="標楷體" panose="03000509000000000000" pitchFamily="65" charset="-120"/>
              </a:rPr>
              <a:t>主題</a:t>
            </a:r>
            <a:r>
              <a:rPr lang="zh-TW" altLang="zh-TW" sz="2400" u="sng" dirty="0" smtClean="0">
                <a:latin typeface="標楷體" panose="03000509000000000000" pitchFamily="65" charset="-120"/>
                <a:ea typeface="標楷體" panose="03000509000000000000" pitchFamily="65" charset="-120"/>
              </a:rPr>
              <a:t>內容</a:t>
            </a:r>
            <a:r>
              <a:rPr lang="zh-TW" altLang="en-US" sz="2400" u="sng" dirty="0" smtClean="0">
                <a:latin typeface="標楷體" panose="03000509000000000000" pitchFamily="65" charset="-120"/>
                <a:ea typeface="標楷體" panose="03000509000000000000" pitchFamily="65" charset="-120"/>
              </a:rPr>
              <a:t>及</a:t>
            </a:r>
            <a:r>
              <a:rPr lang="zh-TW" altLang="zh-TW" sz="2400" u="sng" dirty="0" smtClean="0">
                <a:latin typeface="標楷體" panose="03000509000000000000" pitchFamily="65" charset="-120"/>
                <a:ea typeface="標楷體" panose="03000509000000000000" pitchFamily="65" charset="-120"/>
              </a:rPr>
              <a:t>方法技巧</a:t>
            </a:r>
            <a:r>
              <a:rPr lang="zh-TW" altLang="en-US" sz="2400" dirty="0" smtClean="0">
                <a:latin typeface="標楷體" panose="03000509000000000000" pitchFamily="65" charset="-120"/>
                <a:ea typeface="標楷體" panose="03000509000000000000" pitchFamily="65" charset="-120"/>
              </a:rPr>
              <a:t>、</a:t>
            </a:r>
            <a:r>
              <a:rPr lang="zh-TW" altLang="en-US" sz="2400" u="sng" dirty="0">
                <a:latin typeface="標楷體" panose="03000509000000000000" pitchFamily="65" charset="-120"/>
                <a:ea typeface="標楷體" panose="03000509000000000000" pitchFamily="65" charset="-120"/>
              </a:rPr>
              <a:t>研發成果及學習</a:t>
            </a:r>
            <a:r>
              <a:rPr lang="zh-TW" altLang="en-US" sz="2400" u="sng" dirty="0" smtClean="0">
                <a:latin typeface="標楷體" panose="03000509000000000000" pitchFamily="65" charset="-120"/>
                <a:ea typeface="標楷體" panose="03000509000000000000" pitchFamily="65" charset="-120"/>
              </a:rPr>
              <a:t>成效</a:t>
            </a:r>
            <a:r>
              <a:rPr lang="zh-TW" altLang="en-US" sz="2400" dirty="0">
                <a:latin typeface="標楷體" panose="03000509000000000000" pitchFamily="65" charset="-120"/>
                <a:ea typeface="標楷體" panose="03000509000000000000" pitchFamily="65" charset="-120"/>
              </a:rPr>
              <a:t>、</a:t>
            </a:r>
            <a:r>
              <a:rPr lang="zh-TW" altLang="en-US" sz="2400" u="sng" dirty="0" smtClean="0">
                <a:latin typeface="標楷體" panose="03000509000000000000" pitchFamily="65" charset="-120"/>
                <a:ea typeface="標楷體" panose="03000509000000000000" pitchFamily="65" charset="-120"/>
              </a:rPr>
              <a:t>創新</a:t>
            </a:r>
            <a:r>
              <a:rPr lang="zh-TW" altLang="en-US" sz="2400" u="sng" dirty="0">
                <a:latin typeface="標楷體" panose="03000509000000000000" pitchFamily="65" charset="-120"/>
                <a:ea typeface="標楷體" panose="03000509000000000000" pitchFamily="65" charset="-120"/>
              </a:rPr>
              <a:t>及</a:t>
            </a:r>
            <a:r>
              <a:rPr lang="zh-TW" altLang="zh-TW" sz="2400" u="sng" dirty="0" smtClean="0">
                <a:latin typeface="標楷體" panose="03000509000000000000" pitchFamily="65" charset="-120"/>
                <a:ea typeface="標楷體" panose="03000509000000000000" pitchFamily="65" charset="-120"/>
              </a:rPr>
              <a:t>貢獻</a:t>
            </a:r>
            <a:r>
              <a:rPr lang="zh-TW" altLang="zh-TW"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以教學成果升等審查範圍包含：</a:t>
            </a:r>
          </a:p>
          <a:p>
            <a:pPr marL="457200" lvl="0" indent="-457200">
              <a:buFont typeface="+mj-lt"/>
              <a:buAutoNum type="arabicPeriod"/>
            </a:pPr>
            <a:r>
              <a:rPr lang="zh-TW" altLang="en-US" sz="2400" dirty="0" smtClean="0">
                <a:latin typeface="標楷體" panose="03000509000000000000" pitchFamily="65" charset="-120"/>
                <a:ea typeface="標楷體" panose="03000509000000000000" pitchFamily="65" charset="-120"/>
              </a:rPr>
              <a:t>課程</a:t>
            </a:r>
            <a:r>
              <a:rPr lang="zh-TW" altLang="en-US" sz="2400" dirty="0">
                <a:latin typeface="標楷體" panose="03000509000000000000" pitchFamily="65" charset="-120"/>
                <a:ea typeface="標楷體" panose="03000509000000000000" pitchFamily="65" charset="-120"/>
              </a:rPr>
              <a:t>、教材、教法、教具、科技媒體運用、評量工具，具有創新、改進或延伸</a:t>
            </a:r>
            <a:r>
              <a:rPr lang="zh-TW" altLang="en-US" sz="2400" dirty="0" smtClean="0">
                <a:latin typeface="標楷體" panose="03000509000000000000" pitchFamily="65" charset="-120"/>
                <a:ea typeface="標楷體" panose="03000509000000000000" pitchFamily="65" charset="-120"/>
              </a:rPr>
              <a:t>應用</a:t>
            </a:r>
            <a:r>
              <a:rPr lang="zh-TW" altLang="en-US" sz="2400" dirty="0">
                <a:latin typeface="標楷體" panose="03000509000000000000" pitchFamily="65" charset="-120"/>
                <a:ea typeface="標楷體" panose="03000509000000000000" pitchFamily="65" charset="-120"/>
              </a:rPr>
              <a:t>之具體研究</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發</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成果</a:t>
            </a:r>
            <a:r>
              <a:rPr lang="zh-TW" altLang="en-US" sz="2400" dirty="0" smtClean="0">
                <a:latin typeface="標楷體" panose="03000509000000000000" pitchFamily="65" charset="-120"/>
                <a:ea typeface="標楷體" panose="03000509000000000000" pitchFamily="65" charset="-120"/>
              </a:rPr>
              <a:t>者。</a:t>
            </a:r>
            <a:endParaRPr lang="en-US" altLang="zh-TW" sz="2400" dirty="0">
              <a:latin typeface="標楷體" panose="03000509000000000000" pitchFamily="65" charset="-120"/>
              <a:ea typeface="標楷體" panose="03000509000000000000" pitchFamily="65" charset="-120"/>
            </a:endParaRPr>
          </a:p>
          <a:p>
            <a:pPr marL="457200" lvl="0" indent="-457200">
              <a:buFont typeface="+mj-lt"/>
              <a:buAutoNum type="arabicPeriod"/>
            </a:pPr>
            <a:r>
              <a:rPr lang="zh-TW" altLang="zh-TW" sz="2400" dirty="0" smtClean="0">
                <a:latin typeface="標楷體" panose="03000509000000000000" pitchFamily="65" charset="-120"/>
                <a:ea typeface="標楷體" panose="03000509000000000000" pitchFamily="65" charset="-120"/>
              </a:rPr>
              <a:t>教學態度認真並熱心輔導學生學業，成效卓著者。</a:t>
            </a:r>
            <a:endParaRPr lang="en-US" altLang="zh-TW" sz="2400" dirty="0" smtClean="0">
              <a:latin typeface="標楷體" panose="03000509000000000000" pitchFamily="65" charset="-120"/>
              <a:ea typeface="標楷體" panose="03000509000000000000" pitchFamily="65" charset="-120"/>
            </a:endParaRPr>
          </a:p>
          <a:p>
            <a:pPr marL="457200" lvl="0" indent="-457200">
              <a:buFont typeface="+mj-lt"/>
              <a:buAutoNum type="arabicPeriod"/>
            </a:pPr>
            <a:r>
              <a:rPr lang="zh-TW" altLang="zh-TW" sz="2400" dirty="0" smtClean="0">
                <a:latin typeface="標楷體" panose="03000509000000000000" pitchFamily="65" charset="-120"/>
                <a:ea typeface="標楷體" panose="03000509000000000000" pitchFamily="65" charset="-120"/>
              </a:rPr>
              <a:t>教師</a:t>
            </a:r>
            <a:r>
              <a:rPr lang="zh-TW" altLang="zh-TW" sz="2400" dirty="0">
                <a:latin typeface="標楷體" panose="03000509000000000000" pitchFamily="65" charset="-120"/>
                <a:ea typeface="標楷體" panose="03000509000000000000" pitchFamily="65" charset="-120"/>
              </a:rPr>
              <a:t>評鑑成績優良，且有具體教學成效與貢獻者。</a:t>
            </a:r>
          </a:p>
          <a:p>
            <a:pPr>
              <a:buFont typeface="Arial" panose="020B0604020202020204" pitchFamily="34" charset="0"/>
              <a:buChar char="•"/>
            </a:pPr>
            <a:endParaRPr lang="en-US" altLang="zh-TW" dirty="0" smtClean="0">
              <a:latin typeface="標楷體" panose="03000509000000000000" pitchFamily="65" charset="-120"/>
              <a:ea typeface="標楷體" panose="03000509000000000000" pitchFamily="65" charset="-120"/>
            </a:endParaRPr>
          </a:p>
          <a:p>
            <a:pPr>
              <a:buFont typeface="Arial" panose="020B0604020202020204" pitchFamily="34" charset="0"/>
              <a:buChar char="•"/>
            </a:pPr>
            <a:endParaRPr lang="en-US" altLang="zh-TW" dirty="0">
              <a:latin typeface="標楷體" panose="03000509000000000000" pitchFamily="65" charset="-120"/>
              <a:ea typeface="標楷體" panose="03000509000000000000" pitchFamily="65" charset="-120"/>
            </a:endParaRPr>
          </a:p>
          <a:p>
            <a:pPr>
              <a:buFont typeface="Arial" panose="020B0604020202020204" pitchFamily="34" charset="0"/>
              <a:buChar char="•"/>
            </a:pPr>
            <a:endParaRPr lang="en-US" altLang="zh-TW" dirty="0">
              <a:latin typeface="標楷體" panose="03000509000000000000" pitchFamily="65" charset="-120"/>
              <a:ea typeface="標楷體" panose="03000509000000000000" pitchFamily="65" charset="-120"/>
            </a:endParaRPr>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5731" y="717885"/>
            <a:ext cx="1552303" cy="1067373"/>
          </a:xfrm>
          <a:prstGeom prst="rect">
            <a:avLst/>
          </a:prstGeom>
        </p:spPr>
      </p:pic>
    </p:spTree>
    <p:extLst>
      <p:ext uri="{BB962C8B-B14F-4D97-AF65-F5344CB8AC3E}">
        <p14:creationId xmlns:p14="http://schemas.microsoft.com/office/powerpoint/2010/main" val="824492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小水滴</Template>
  <TotalTime>1960</TotalTime>
  <Words>3711</Words>
  <Application>Microsoft Office PowerPoint</Application>
  <PresentationFormat>寬螢幕</PresentationFormat>
  <Paragraphs>190</Paragraphs>
  <Slides>26</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26</vt:i4>
      </vt:variant>
    </vt:vector>
  </HeadingPairs>
  <TitlesOfParts>
    <vt:vector size="34" baseType="lpstr">
      <vt:lpstr>王漢宗顏楷體繁</vt:lpstr>
      <vt:lpstr>新細明體</vt:lpstr>
      <vt:lpstr>標楷體</vt:lpstr>
      <vt:lpstr>Arial</vt:lpstr>
      <vt:lpstr>Calibri</vt:lpstr>
      <vt:lpstr>Tw Cen MT</vt:lpstr>
      <vt:lpstr>Wingdings</vt:lpstr>
      <vt:lpstr>小水滴</vt:lpstr>
      <vt:lpstr>教師多元升等及送審相關學術倫理 業務說明會</vt:lpstr>
      <vt:lpstr>教育部正式授權本校自104年8月1日自行審查教師資格，先予3年自審觀察期。</vt:lpstr>
      <vt:lpstr>簡報大綱</vt:lpstr>
      <vt:lpstr>升等類型</vt:lpstr>
      <vt:lpstr>             升等期程  (106.8.1提出升等教師適用-【107.2.1升等生效】)</vt:lpstr>
      <vt:lpstr>代表作(作品、成就證明或技術報告)與 參考作(作品、成就證明或技術報告)相加  至多5件  取得前一職級教師資格後出版或發表者 屬系列相關研究者，得合併為代表作，惟仍列入總數計算。 (ex.代表作為2篇系列著作，參考作僅得列3篇)  (專科以上學校教師資格審定辦法第二十一條第一項第三款、本校教師聘任暨升等辦法第十九條第一項第三款) </vt:lpstr>
      <vt:lpstr>升等條件(1)</vt:lpstr>
      <vt:lpstr>升等條件(2)</vt:lpstr>
      <vt:lpstr>升等條件(3)</vt:lpstr>
      <vt:lpstr>升等條件(4)</vt:lpstr>
      <vt:lpstr>升等條件(5)</vt:lpstr>
      <vt:lpstr>升等資料</vt:lpstr>
      <vt:lpstr>通過門檻-配分 </vt:lpstr>
      <vt:lpstr>通過門檻-消極條件</vt:lpstr>
      <vt:lpstr>通過門檻-外審</vt:lpstr>
      <vt:lpstr>校外專家學者審查機制</vt:lpstr>
      <vt:lpstr>升等注意事項(1)</vt:lpstr>
      <vt:lpstr>PowerPoint 簡報</vt:lpstr>
      <vt:lpstr>PowerPoint 簡報</vt:lpstr>
      <vt:lpstr>升等注意事項(2)</vt:lpstr>
      <vt:lpstr>研討會論文出版發行證明</vt:lpstr>
      <vt:lpstr>升等注意事項(3)</vt:lpstr>
      <vt:lpstr>升等注意事項(4)</vt:lpstr>
      <vt:lpstr>教師送審相關學術倫理觀念</vt:lpstr>
      <vt:lpstr>未來變革</vt:lpstr>
      <vt:lpstr>謝謝聆聽!!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教師多元升等及授權自審業務說明會</dc:title>
  <dc:creator>人事室莊捷涵</dc:creator>
  <cp:lastModifiedBy>人事室莊捷涵</cp:lastModifiedBy>
  <cp:revision>109</cp:revision>
  <dcterms:created xsi:type="dcterms:W3CDTF">2015-08-26T03:07:53Z</dcterms:created>
  <dcterms:modified xsi:type="dcterms:W3CDTF">2017-06-29T02:29:51Z</dcterms:modified>
</cp:coreProperties>
</file>