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95" r:id="rId1"/>
  </p:sldMasterIdLst>
  <p:sldIdLst>
    <p:sldId id="256" r:id="rId2"/>
    <p:sldId id="293" r:id="rId3"/>
    <p:sldId id="304" r:id="rId4"/>
    <p:sldId id="298" r:id="rId5"/>
    <p:sldId id="299" r:id="rId6"/>
    <p:sldId id="300" r:id="rId7"/>
    <p:sldId id="301" r:id="rId8"/>
    <p:sldId id="302" r:id="rId9"/>
    <p:sldId id="303" r:id="rId10"/>
    <p:sldId id="305" r:id="rId11"/>
    <p:sldId id="288" r:id="rId12"/>
    <p:sldId id="297" r:id="rId13"/>
    <p:sldId id="295" r:id="rId14"/>
    <p:sldId id="270" r:id="rId15"/>
    <p:sldId id="271" r:id="rId16"/>
    <p:sldId id="272" r:id="rId17"/>
    <p:sldId id="278" r:id="rId18"/>
    <p:sldId id="284" r:id="rId19"/>
    <p:sldId id="294" r:id="rId20"/>
    <p:sldId id="307" r:id="rId21"/>
    <p:sldId id="274" r:id="rId22"/>
    <p:sldId id="279" r:id="rId23"/>
    <p:sldId id="275" r:id="rId24"/>
    <p:sldId id="276" r:id="rId25"/>
    <p:sldId id="289" r:id="rId26"/>
    <p:sldId id="291" r:id="rId27"/>
    <p:sldId id="292" r:id="rId28"/>
    <p:sldId id="296"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77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691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84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19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738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21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056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34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37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06943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51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98290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22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59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115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72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28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44882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23416;&#34899;&#20523;&#29702;&#27298;&#26680;&#34920;1060620.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personnel.nfu.edu.tw/files/11-1008-1984.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personnel.nfu.edu.tw/files/11-1008-1984.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du.tw/bicer/index.aspx" TargetMode="External"/><Relationship Id="rId2" Type="http://schemas.openxmlformats.org/officeDocument/2006/relationships/hyperlink" Target="http://www.edu.tw/content.aspx?site_content_sn=8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21508;&#21934;&#20301;&#21332;&#35519;&#26371;&#35696;-&#20860;&#20219;&#25945;&#24107;/5-1%20&#32066;&#27490;&#32856;&#32004;&#27969;&#3124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21508;&#21934;&#20301;&#21332;&#35519;&#26371;&#35696;-&#20860;&#20219;&#25945;&#24107;/&#20860;&#20219;&#25945;&#24107;&#24046;&#20551;&#30003;&#35531;&#21934;.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35665" y="1563588"/>
            <a:ext cx="8864602" cy="1763810"/>
          </a:xfrm>
        </p:spPr>
        <p:txBody>
          <a:bodyPr/>
          <a:lstStyle/>
          <a:p>
            <a:r>
              <a:rPr lang="zh-TW" altLang="en-US" sz="4000" dirty="0" smtClean="0">
                <a:solidFill>
                  <a:srgbClr val="002060"/>
                </a:solidFill>
                <a:latin typeface="標楷體" panose="03000509000000000000" pitchFamily="65" charset="-120"/>
                <a:ea typeface="標楷體" panose="03000509000000000000" pitchFamily="65" charset="-120"/>
              </a:rPr>
              <a:t>教師新</a:t>
            </a:r>
            <a:r>
              <a:rPr lang="zh-TW" altLang="en-US" sz="4000" dirty="0">
                <a:solidFill>
                  <a:srgbClr val="002060"/>
                </a:solidFill>
                <a:latin typeface="標楷體" panose="03000509000000000000" pitchFamily="65" charset="-120"/>
                <a:ea typeface="標楷體" panose="03000509000000000000" pitchFamily="65" charset="-120"/>
              </a:rPr>
              <a:t>聘</a:t>
            </a:r>
            <a:r>
              <a:rPr lang="zh-TW" altLang="en-US" sz="4000" dirty="0" smtClean="0">
                <a:solidFill>
                  <a:srgbClr val="002060"/>
                </a:solidFill>
                <a:latin typeface="標楷體" panose="03000509000000000000" pitchFamily="65" charset="-120"/>
                <a:ea typeface="標楷體" panose="03000509000000000000" pitchFamily="65" charset="-120"/>
              </a:rPr>
              <a:t>升等及學術倫理觀念</a:t>
            </a:r>
            <a:r>
              <a:rPr lang="en-US" altLang="zh-TW" sz="4000" dirty="0" smtClean="0">
                <a:solidFill>
                  <a:srgbClr val="002060"/>
                </a:solidFill>
                <a:latin typeface="標楷體" panose="03000509000000000000" pitchFamily="65" charset="-120"/>
                <a:ea typeface="標楷體" panose="03000509000000000000" pitchFamily="65" charset="-120"/>
              </a:rPr>
              <a:t/>
            </a:r>
            <a:br>
              <a:rPr lang="en-US" altLang="zh-TW" sz="4000" dirty="0" smtClean="0">
                <a:solidFill>
                  <a:srgbClr val="002060"/>
                </a:solidFill>
                <a:latin typeface="標楷體" panose="03000509000000000000" pitchFamily="65" charset="-120"/>
                <a:ea typeface="標楷體" panose="03000509000000000000" pitchFamily="65" charset="-120"/>
              </a:rPr>
            </a:br>
            <a:r>
              <a:rPr lang="zh-TW" altLang="en-US" sz="4000" dirty="0" smtClean="0">
                <a:solidFill>
                  <a:srgbClr val="002060"/>
                </a:solidFill>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業務說明會</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承辦人員場</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2692398" y="3797559"/>
            <a:ext cx="6815669" cy="1180839"/>
          </a:xfrm>
        </p:spPr>
        <p:txBody>
          <a:bodyPr>
            <a:normAutofit fontScale="92500" lnSpcReduction="10000"/>
          </a:bodyPr>
          <a:lstStyle/>
          <a:p>
            <a:r>
              <a:rPr lang="zh-TW" altLang="en-US" dirty="0" smtClean="0">
                <a:solidFill>
                  <a:srgbClr val="7030A0"/>
                </a:solidFill>
                <a:latin typeface="標楷體" panose="03000509000000000000" pitchFamily="65" charset="-120"/>
                <a:ea typeface="標楷體" panose="03000509000000000000" pitchFamily="65" charset="-120"/>
              </a:rPr>
              <a:t>報告人：人事室  莊捷涵  專員</a:t>
            </a:r>
            <a:endParaRPr lang="en-US" altLang="zh-TW" dirty="0" smtClean="0">
              <a:solidFill>
                <a:srgbClr val="7030A0"/>
              </a:solidFill>
              <a:latin typeface="標楷體" panose="03000509000000000000" pitchFamily="65" charset="-120"/>
              <a:ea typeface="標楷體" panose="03000509000000000000" pitchFamily="65" charset="-120"/>
            </a:endParaRPr>
          </a:p>
          <a:p>
            <a:endParaRPr lang="en-US" altLang="zh-TW" dirty="0">
              <a:solidFill>
                <a:srgbClr val="7030A0"/>
              </a:solidFill>
              <a:latin typeface="標楷體" panose="03000509000000000000" pitchFamily="65" charset="-120"/>
              <a:ea typeface="標楷體" panose="03000509000000000000" pitchFamily="65" charset="-120"/>
            </a:endParaRPr>
          </a:p>
          <a:p>
            <a:r>
              <a:rPr lang="en-US" altLang="zh-TW" sz="2200" dirty="0" smtClean="0">
                <a:solidFill>
                  <a:srgbClr val="002060"/>
                </a:solidFill>
                <a:latin typeface="標楷體" panose="03000509000000000000" pitchFamily="65" charset="-120"/>
                <a:ea typeface="標楷體" panose="03000509000000000000" pitchFamily="65" charset="-120"/>
              </a:rPr>
              <a:t>106</a:t>
            </a:r>
            <a:r>
              <a:rPr lang="zh-TW" altLang="en-US" sz="2200" dirty="0" smtClean="0">
                <a:solidFill>
                  <a:srgbClr val="002060"/>
                </a:solidFill>
                <a:latin typeface="標楷體" panose="03000509000000000000" pitchFamily="65" charset="-120"/>
                <a:ea typeface="標楷體" panose="03000509000000000000" pitchFamily="65" charset="-120"/>
              </a:rPr>
              <a:t>年</a:t>
            </a:r>
            <a:r>
              <a:rPr lang="en-US" altLang="zh-TW" sz="2200" dirty="0" smtClean="0">
                <a:solidFill>
                  <a:srgbClr val="002060"/>
                </a:solidFill>
                <a:latin typeface="標楷體" panose="03000509000000000000" pitchFamily="65" charset="-120"/>
                <a:ea typeface="標楷體" panose="03000509000000000000" pitchFamily="65" charset="-120"/>
              </a:rPr>
              <a:t>7</a:t>
            </a:r>
            <a:r>
              <a:rPr lang="zh-TW" altLang="en-US" sz="2200" dirty="0" smtClean="0">
                <a:solidFill>
                  <a:srgbClr val="002060"/>
                </a:solidFill>
                <a:latin typeface="標楷體" panose="03000509000000000000" pitchFamily="65" charset="-120"/>
                <a:ea typeface="標楷體" panose="03000509000000000000" pitchFamily="65" charset="-120"/>
              </a:rPr>
              <a:t>月</a:t>
            </a:r>
            <a:r>
              <a:rPr lang="en-US" altLang="zh-TW" sz="2200" dirty="0" smtClean="0">
                <a:solidFill>
                  <a:srgbClr val="002060"/>
                </a:solidFill>
                <a:latin typeface="標楷體" panose="03000509000000000000" pitchFamily="65" charset="-120"/>
                <a:ea typeface="標楷體" panose="03000509000000000000" pitchFamily="65" charset="-120"/>
              </a:rPr>
              <a:t>26</a:t>
            </a:r>
            <a:r>
              <a:rPr lang="zh-TW" altLang="en-US" sz="2200" dirty="0" smtClean="0">
                <a:solidFill>
                  <a:srgbClr val="002060"/>
                </a:solidFill>
                <a:latin typeface="標楷體" panose="03000509000000000000" pitchFamily="65" charset="-120"/>
                <a:ea typeface="標楷體" panose="03000509000000000000" pitchFamily="65" charset="-120"/>
              </a:rPr>
              <a:t>日</a:t>
            </a:r>
            <a:endParaRPr lang="zh-TW" altLang="en-US" sz="22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32764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顏楷體繁" panose="02000500000000000000" pitchFamily="2" charset="-120"/>
                <a:ea typeface="王漢宗顏楷體繁" panose="02000500000000000000" pitchFamily="2" charset="-120"/>
              </a:rPr>
              <a:t>專</a:t>
            </a:r>
            <a:r>
              <a:rPr lang="zh-TW" altLang="en-US" dirty="0">
                <a:latin typeface="王漢宗顏楷體繁" panose="02000500000000000000" pitchFamily="2" charset="-120"/>
                <a:ea typeface="王漢宗顏楷體繁" panose="02000500000000000000" pitchFamily="2" charset="-120"/>
              </a:rPr>
              <a:t>任</a:t>
            </a:r>
            <a:r>
              <a:rPr lang="zh-TW" altLang="en-US" dirty="0" smtClean="0">
                <a:latin typeface="王漢宗顏楷體繁" panose="02000500000000000000" pitchFamily="2" charset="-120"/>
                <a:ea typeface="王漢宗顏楷體繁" panose="02000500000000000000" pitchFamily="2" charset="-120"/>
              </a:rPr>
              <a:t>教師職前年資提敘</a:t>
            </a:r>
            <a:endParaRPr lang="zh-TW" altLang="en-US" dirty="0"/>
          </a:p>
        </p:txBody>
      </p:sp>
      <p:sp>
        <p:nvSpPr>
          <p:cNvPr id="3" name="內容版面配置區 2"/>
          <p:cNvSpPr>
            <a:spLocks noGrp="1"/>
          </p:cNvSpPr>
          <p:nvPr>
            <p:ph idx="1"/>
          </p:nvPr>
        </p:nvSpPr>
        <p:spPr/>
        <p:txBody>
          <a:bodyPr>
            <a:normAutofit/>
          </a:bodyPr>
          <a:lstStyle/>
          <a:p>
            <a:pPr eaLnBrk="0" hangingPunct="0">
              <a:buFont typeface="Wingdings" panose="05000000000000000000" pitchFamily="2" charset="2"/>
              <a:buChar char="Ø"/>
            </a:pPr>
            <a:r>
              <a:rPr lang="zh-TW" altLang="en-US" sz="2000" b="1" dirty="0" smtClean="0">
                <a:latin typeface="標楷體" panose="03000509000000000000" pitchFamily="65" charset="-120"/>
                <a:ea typeface="標楷體" panose="03000509000000000000" pitchFamily="65" charset="-120"/>
              </a:rPr>
              <a:t>教師職前</a:t>
            </a:r>
            <a:r>
              <a:rPr lang="zh-TW" altLang="zh-TW" sz="2000" b="1" dirty="0" smtClean="0">
                <a:latin typeface="標楷體" panose="03000509000000000000" pitchFamily="65" charset="-120"/>
                <a:ea typeface="標楷體" panose="03000509000000000000" pitchFamily="65" charset="-120"/>
              </a:rPr>
              <a:t>年資</a:t>
            </a:r>
            <a:r>
              <a:rPr lang="zh-TW" altLang="zh-TW" sz="2000" b="1" dirty="0">
                <a:latin typeface="標楷體" panose="03000509000000000000" pitchFamily="65" charset="-120"/>
                <a:ea typeface="標楷體" panose="03000509000000000000" pitchFamily="65" charset="-120"/>
              </a:rPr>
              <a:t>採計配合教師前職務進用方式，以</a:t>
            </a:r>
            <a:r>
              <a:rPr lang="zh-TW" altLang="zh-TW" sz="2000" b="1" u="sng" dirty="0">
                <a:solidFill>
                  <a:srgbClr val="FF0000"/>
                </a:solidFill>
                <a:latin typeface="標楷體" panose="03000509000000000000" pitchFamily="65" charset="-120"/>
                <a:ea typeface="標楷體" panose="03000509000000000000" pitchFamily="65" charset="-120"/>
              </a:rPr>
              <a:t>曆年制、學年制或會計年度</a:t>
            </a:r>
            <a:r>
              <a:rPr lang="zh-TW" altLang="zh-TW" sz="2000" b="1" dirty="0">
                <a:latin typeface="標楷體" panose="03000509000000000000" pitchFamily="65" charset="-120"/>
                <a:ea typeface="標楷體" panose="03000509000000000000" pitchFamily="65" charset="-120"/>
              </a:rPr>
              <a:t>制為採計基準；非以曆年制、學年制或會計年度制進用者，以任職期間為準。</a:t>
            </a:r>
            <a:r>
              <a:rPr lang="zh-TW" altLang="zh-TW" sz="2000" b="1" u="sng" dirty="0">
                <a:solidFill>
                  <a:srgbClr val="FF0000"/>
                </a:solidFill>
                <a:latin typeface="標楷體" panose="03000509000000000000" pitchFamily="65" charset="-120"/>
                <a:ea typeface="標楷體" panose="03000509000000000000" pitchFamily="65" charset="-120"/>
              </a:rPr>
              <a:t>不足一年之月數不得合併計為一年予以採計</a:t>
            </a:r>
            <a:r>
              <a:rPr lang="zh-TW" altLang="zh-TW" sz="2000" b="1"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eaLnBrk="0" hangingPunct="0">
              <a:buFont typeface="Wingdings" panose="05000000000000000000" pitchFamily="2" charset="2"/>
              <a:buChar char="Ø"/>
            </a:pPr>
            <a:r>
              <a:rPr lang="zh-TW" altLang="zh-TW" sz="2000" b="1" dirty="0" smtClean="0">
                <a:latin typeface="標楷體" panose="03000509000000000000" pitchFamily="65" charset="-120"/>
                <a:ea typeface="標楷體" panose="03000509000000000000" pitchFamily="65" charset="-120"/>
              </a:rPr>
              <a:t>現職</a:t>
            </a:r>
            <a:r>
              <a:rPr lang="zh-TW" altLang="zh-TW" sz="2000" b="1" dirty="0">
                <a:latin typeface="標楷體" panose="03000509000000000000" pitchFamily="65" charset="-120"/>
                <a:ea typeface="標楷體" panose="03000509000000000000" pitchFamily="65" charset="-120"/>
              </a:rPr>
              <a:t>教授、副教授、助理教授、講師取得教育部審定通過之教授、副教授、助理教授、講師證書後，所任國內外私人機構年資，得認定與教授、副教授、助理教授、講師職務等級相當</a:t>
            </a:r>
            <a:r>
              <a:rPr lang="zh-TW" altLang="zh-TW" sz="2000" b="1"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eaLnBrk="0" hangingPunct="0">
              <a:buFont typeface="Wingdings" panose="05000000000000000000" pitchFamily="2" charset="2"/>
              <a:buChar char="Ø"/>
            </a:pPr>
            <a:r>
              <a:rPr lang="zh-TW" altLang="zh-TW" sz="2000" b="1" dirty="0" smtClean="0">
                <a:latin typeface="標楷體" panose="03000509000000000000" pitchFamily="65" charset="-120"/>
                <a:ea typeface="標楷體" panose="03000509000000000000" pitchFamily="65" charset="-120"/>
              </a:rPr>
              <a:t>教師</a:t>
            </a:r>
            <a:r>
              <a:rPr lang="zh-TW" altLang="zh-TW" sz="2000" b="1" dirty="0">
                <a:latin typeface="標楷體" panose="03000509000000000000" pitchFamily="65" charset="-120"/>
                <a:ea typeface="標楷體" panose="03000509000000000000" pitchFamily="65" charset="-120"/>
              </a:rPr>
              <a:t>依教育人員任用條例規定，</a:t>
            </a:r>
            <a:r>
              <a:rPr lang="zh-TW" altLang="zh-TW" sz="2000" b="1" dirty="0">
                <a:solidFill>
                  <a:srgbClr val="FF0000"/>
                </a:solidFill>
                <a:latin typeface="標楷體" panose="03000509000000000000" pitchFamily="65" charset="-120"/>
                <a:ea typeface="標楷體" panose="03000509000000000000" pitchFamily="65" charset="-120"/>
              </a:rPr>
              <a:t>以職前年資送審取得教師證書者，其用以取得教師資格之職前年資，不得採計提敘薪級</a:t>
            </a:r>
            <a:r>
              <a:rPr lang="zh-TW" altLang="zh-TW" sz="2000" b="1"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005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00419" y="560173"/>
            <a:ext cx="8754760" cy="683741"/>
          </a:xfrm>
        </p:spPr>
        <p:txBody>
          <a:bodyPr>
            <a:normAutofit fontScale="90000"/>
          </a:bodyPr>
          <a:lstStyle/>
          <a:p>
            <a:r>
              <a:rPr lang="zh-TW" altLang="en-US" sz="3200" dirty="0" smtClean="0">
                <a:solidFill>
                  <a:schemeClr val="accent6">
                    <a:lumMod val="75000"/>
                  </a:schemeClr>
                </a:solidFill>
                <a:latin typeface="王漢宗顏楷體繁" panose="02000500000000000000" pitchFamily="2" charset="-120"/>
                <a:ea typeface="王漢宗顏楷體繁" panose="02000500000000000000" pitchFamily="2" charset="-120"/>
              </a:rPr>
              <a:t>        </a:t>
            </a:r>
            <a:r>
              <a:rPr lang="zh-TW" altLang="en-US" sz="4900" dirty="0">
                <a:solidFill>
                  <a:schemeClr val="accent6">
                    <a:lumMod val="75000"/>
                  </a:schemeClr>
                </a:solidFill>
                <a:latin typeface="王漢宗顏楷體繁" panose="02000500000000000000" pitchFamily="2" charset="-120"/>
                <a:ea typeface="王漢宗顏楷體繁" panose="02000500000000000000" pitchFamily="2" charset="-120"/>
              </a:rPr>
              <a:t>教師</a:t>
            </a:r>
            <a:r>
              <a:rPr lang="zh-TW" altLang="en-US" sz="4900" dirty="0" smtClean="0">
                <a:solidFill>
                  <a:schemeClr val="accent6">
                    <a:lumMod val="75000"/>
                  </a:schemeClr>
                </a:solidFill>
                <a:latin typeface="王漢宗顏楷體繁" panose="02000500000000000000" pitchFamily="2" charset="-120"/>
                <a:ea typeface="王漢宗顏楷體繁" panose="02000500000000000000" pitchFamily="2" charset="-120"/>
              </a:rPr>
              <a:t>升</a:t>
            </a:r>
            <a:r>
              <a:rPr lang="zh-TW" altLang="en-US" sz="4900" dirty="0">
                <a:solidFill>
                  <a:schemeClr val="accent6">
                    <a:lumMod val="75000"/>
                  </a:schemeClr>
                </a:solidFill>
                <a:latin typeface="王漢宗顏楷體繁" panose="02000500000000000000" pitchFamily="2" charset="-120"/>
                <a:ea typeface="王漢宗顏楷體繁" panose="02000500000000000000" pitchFamily="2" charset="-120"/>
              </a:rPr>
              <a:t>等期</a:t>
            </a:r>
            <a:r>
              <a:rPr lang="zh-TW" altLang="en-US" sz="4900" dirty="0" smtClean="0">
                <a:solidFill>
                  <a:schemeClr val="accent6">
                    <a:lumMod val="75000"/>
                  </a:schemeClr>
                </a:solidFill>
                <a:latin typeface="王漢宗顏楷體繁" panose="02000500000000000000" pitchFamily="2" charset="-120"/>
                <a:ea typeface="王漢宗顏楷體繁" panose="02000500000000000000" pitchFamily="2" charset="-120"/>
              </a:rPr>
              <a:t>程</a:t>
            </a:r>
            <a:r>
              <a:rPr lang="zh-TW" altLang="en-US" sz="3200" dirty="0" smtClean="0">
                <a:solidFill>
                  <a:schemeClr val="accent6">
                    <a:lumMod val="75000"/>
                  </a:schemeClr>
                </a:solidFill>
                <a:latin typeface="王漢宗顏楷體繁" panose="02000500000000000000" pitchFamily="2" charset="-120"/>
                <a:ea typeface="王漢宗顏楷體繁" panose="02000500000000000000" pitchFamily="2" charset="-120"/>
              </a:rPr>
              <a:t> </a:t>
            </a:r>
            <a:r>
              <a:rPr lang="en-US" altLang="zh-TW" sz="1300" dirty="0" smtClean="0">
                <a:solidFill>
                  <a:srgbClr val="FF0000"/>
                </a:solidFill>
                <a:latin typeface="王漢宗顏楷體繁" panose="02000500000000000000" pitchFamily="2" charset="-120"/>
                <a:ea typeface="王漢宗顏楷體繁" panose="02000500000000000000" pitchFamily="2" charset="-120"/>
              </a:rPr>
              <a:t>(106.8.1</a:t>
            </a:r>
            <a:r>
              <a:rPr lang="zh-TW" altLang="en-US" sz="1300" dirty="0">
                <a:solidFill>
                  <a:srgbClr val="FF0000"/>
                </a:solidFill>
                <a:latin typeface="王漢宗顏楷體繁" panose="02000500000000000000" pitchFamily="2" charset="-120"/>
                <a:ea typeface="王漢宗顏楷體繁" panose="02000500000000000000" pitchFamily="2" charset="-120"/>
              </a:rPr>
              <a:t>提出升等教師適用</a:t>
            </a:r>
            <a:r>
              <a:rPr lang="en-US" altLang="zh-TW" sz="1300" dirty="0">
                <a:solidFill>
                  <a:srgbClr val="FF0000"/>
                </a:solidFill>
                <a:latin typeface="王漢宗顏楷體繁" panose="02000500000000000000" pitchFamily="2" charset="-120"/>
                <a:ea typeface="王漢宗顏楷體繁" panose="02000500000000000000" pitchFamily="2" charset="-120"/>
              </a:rPr>
              <a:t>-【</a:t>
            </a:r>
            <a:r>
              <a:rPr lang="en-US" altLang="zh-TW" sz="1300" dirty="0" smtClean="0">
                <a:solidFill>
                  <a:srgbClr val="FF0000"/>
                </a:solidFill>
                <a:latin typeface="王漢宗顏楷體繁" panose="02000500000000000000" pitchFamily="2" charset="-120"/>
                <a:ea typeface="王漢宗顏楷體繁" panose="02000500000000000000" pitchFamily="2" charset="-120"/>
              </a:rPr>
              <a:t>107.2.1</a:t>
            </a:r>
            <a:r>
              <a:rPr lang="zh-TW" altLang="en-US" sz="1300" dirty="0">
                <a:solidFill>
                  <a:srgbClr val="FF0000"/>
                </a:solidFill>
                <a:latin typeface="王漢宗顏楷體繁" panose="02000500000000000000" pitchFamily="2" charset="-120"/>
                <a:ea typeface="王漢宗顏楷體繁" panose="02000500000000000000" pitchFamily="2" charset="-120"/>
              </a:rPr>
              <a:t>升等生效</a:t>
            </a:r>
            <a:r>
              <a:rPr lang="en-US" altLang="zh-TW" sz="1300" dirty="0">
                <a:solidFill>
                  <a:srgbClr val="FF0000"/>
                </a:solidFill>
                <a:latin typeface="王漢宗顏楷體繁" panose="02000500000000000000" pitchFamily="2" charset="-120"/>
                <a:ea typeface="王漢宗顏楷體繁" panose="02000500000000000000" pitchFamily="2" charset="-120"/>
              </a:rPr>
              <a:t>】)</a:t>
            </a:r>
            <a:endParaRPr lang="zh-TW" altLang="en-US" sz="1300" dirty="0">
              <a:solidFill>
                <a:srgbClr val="FF0000"/>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2" y="1170739"/>
            <a:ext cx="11154034" cy="509825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400432" y="1351005"/>
            <a:ext cx="2092411" cy="47532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3550508" y="1351005"/>
            <a:ext cx="2875006" cy="475323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483179" y="1351005"/>
            <a:ext cx="1853513" cy="475323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8394357" y="1351005"/>
            <a:ext cx="2916194" cy="475323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690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288592" y="982132"/>
            <a:ext cx="11739155" cy="6451601"/>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000" dirty="0" smtClean="0">
                <a:solidFill>
                  <a:srgbClr val="FF0000"/>
                </a:solidFill>
                <a:latin typeface="王漢宗顏楷體繁" panose="02000500000000000000" pitchFamily="2" charset="-120"/>
                <a:ea typeface="王漢宗顏楷體繁" panose="02000500000000000000" pitchFamily="2" charset="-120"/>
              </a:rPr>
              <a:t>代表作</a:t>
            </a:r>
            <a:r>
              <a:rPr lang="en-US" altLang="zh-TW" sz="4000" dirty="0" smtClean="0">
                <a:latin typeface="王漢宗顏楷體繁" panose="02000500000000000000" pitchFamily="2" charset="-120"/>
                <a:ea typeface="王漢宗顏楷體繁" panose="02000500000000000000" pitchFamily="2" charset="-120"/>
              </a:rPr>
              <a:t>(</a:t>
            </a:r>
            <a:r>
              <a:rPr lang="zh-TW" altLang="en-US" sz="4000" dirty="0" smtClean="0">
                <a:latin typeface="王漢宗顏楷體繁" panose="02000500000000000000" pitchFamily="2" charset="-120"/>
                <a:ea typeface="王漢宗顏楷體繁" panose="02000500000000000000" pitchFamily="2" charset="-120"/>
              </a:rPr>
              <a:t>作品、成就證明或技術報告</a:t>
            </a:r>
            <a:r>
              <a:rPr lang="en-US" altLang="zh-TW" sz="4000" dirty="0" smtClean="0">
                <a:latin typeface="王漢宗顏楷體繁" panose="02000500000000000000" pitchFamily="2" charset="-120"/>
                <a:ea typeface="王漢宗顏楷體繁" panose="02000500000000000000" pitchFamily="2" charset="-120"/>
              </a:rPr>
              <a:t>)</a:t>
            </a:r>
            <a:r>
              <a:rPr lang="zh-TW" altLang="en-US" sz="4000" b="1" u="sng" dirty="0" smtClean="0">
                <a:solidFill>
                  <a:schemeClr val="accent6">
                    <a:lumMod val="75000"/>
                  </a:schemeClr>
                </a:solidFill>
                <a:latin typeface="王漢宗顏楷體繁" panose="02000500000000000000" pitchFamily="2" charset="-120"/>
                <a:ea typeface="王漢宗顏楷體繁" panose="02000500000000000000" pitchFamily="2" charset="-120"/>
              </a:rPr>
              <a:t>與</a:t>
            </a:r>
            <a:r>
              <a:rPr lang="en-US" altLang="zh-TW" sz="4000" b="1" u="sng" dirty="0" smtClean="0">
                <a:solidFill>
                  <a:schemeClr val="accent6">
                    <a:lumMod val="75000"/>
                  </a:schemeClr>
                </a:solidFill>
                <a:latin typeface="王漢宗顏楷體繁" panose="02000500000000000000" pitchFamily="2" charset="-120"/>
                <a:ea typeface="王漢宗顏楷體繁" panose="02000500000000000000" pitchFamily="2" charset="-120"/>
              </a:rPr>
              <a:t/>
            </a:r>
            <a:br>
              <a:rPr lang="en-US" altLang="zh-TW" sz="4000" b="1" u="sng" dirty="0" smtClean="0">
                <a:solidFill>
                  <a:schemeClr val="accent6">
                    <a:lumMod val="75000"/>
                  </a:schemeClr>
                </a:solidFill>
                <a:latin typeface="王漢宗顏楷體繁" panose="02000500000000000000" pitchFamily="2" charset="-120"/>
                <a:ea typeface="王漢宗顏楷體繁" panose="02000500000000000000" pitchFamily="2" charset="-120"/>
              </a:rPr>
            </a:br>
            <a:r>
              <a:rPr lang="zh-TW" altLang="en-US" sz="4000" dirty="0" smtClean="0">
                <a:solidFill>
                  <a:srgbClr val="FF0000"/>
                </a:solidFill>
                <a:latin typeface="王漢宗顏楷體繁" panose="02000500000000000000" pitchFamily="2" charset="-120"/>
                <a:ea typeface="王漢宗顏楷體繁" panose="02000500000000000000" pitchFamily="2" charset="-120"/>
              </a:rPr>
              <a:t>參考作</a:t>
            </a:r>
            <a:r>
              <a:rPr lang="en-US" altLang="zh-TW" sz="4000" dirty="0" smtClean="0">
                <a:latin typeface="王漢宗顏楷體繁" panose="02000500000000000000" pitchFamily="2" charset="-120"/>
                <a:ea typeface="王漢宗顏楷體繁" panose="02000500000000000000" pitchFamily="2" charset="-120"/>
              </a:rPr>
              <a:t>(</a:t>
            </a:r>
            <a:r>
              <a:rPr lang="zh-TW" altLang="en-US" sz="4000" dirty="0" smtClean="0">
                <a:latin typeface="王漢宗顏楷體繁" panose="02000500000000000000" pitchFamily="2" charset="-120"/>
                <a:ea typeface="王漢宗顏楷體繁" panose="02000500000000000000" pitchFamily="2" charset="-120"/>
              </a:rPr>
              <a:t>作品、成就證明或技術報告</a:t>
            </a:r>
            <a:r>
              <a:rPr lang="en-US" altLang="zh-TW" sz="4000" dirty="0" smtClean="0">
                <a:latin typeface="王漢宗顏楷體繁" panose="02000500000000000000" pitchFamily="2" charset="-120"/>
                <a:ea typeface="王漢宗顏楷體繁" panose="02000500000000000000" pitchFamily="2" charset="-120"/>
              </a:rPr>
              <a:t>)</a:t>
            </a:r>
            <a:r>
              <a:rPr lang="zh-TW" altLang="en-US" sz="4000" dirty="0" smtClean="0">
                <a:solidFill>
                  <a:schemeClr val="accent6">
                    <a:lumMod val="75000"/>
                  </a:schemeClr>
                </a:solidFill>
                <a:latin typeface="王漢宗顏楷體繁" panose="02000500000000000000" pitchFamily="2" charset="-120"/>
                <a:ea typeface="王漢宗顏楷體繁" panose="02000500000000000000" pitchFamily="2" charset="-120"/>
              </a:rPr>
              <a:t>相加</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
            </a:r>
            <a:b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br>
            <a:r>
              <a:rPr lang="zh-TW" altLang="en-US" sz="7200" dirty="0" smtClean="0">
                <a:solidFill>
                  <a:srgbClr val="FF0000"/>
                </a:solidFill>
                <a:latin typeface="王漢宗顏楷體繁" panose="02000500000000000000" pitchFamily="2" charset="-120"/>
                <a:ea typeface="王漢宗顏楷體繁" panose="02000500000000000000" pitchFamily="2" charset="-120"/>
              </a:rPr>
              <a:t>至多</a:t>
            </a:r>
            <a:r>
              <a:rPr lang="en-US" altLang="zh-TW" sz="7200" u="sng" dirty="0" smtClean="0">
                <a:solidFill>
                  <a:srgbClr val="FF0000"/>
                </a:solidFill>
                <a:latin typeface="王漢宗顏楷體繁" panose="02000500000000000000" pitchFamily="2" charset="-120"/>
                <a:ea typeface="王漢宗顏楷體繁" panose="02000500000000000000" pitchFamily="2" charset="-120"/>
              </a:rPr>
              <a:t>5</a:t>
            </a:r>
            <a:r>
              <a:rPr lang="zh-TW" altLang="en-US" sz="7200" u="sng" dirty="0" smtClean="0">
                <a:solidFill>
                  <a:srgbClr val="FF0000"/>
                </a:solidFill>
                <a:latin typeface="王漢宗顏楷體繁" panose="02000500000000000000" pitchFamily="2" charset="-120"/>
                <a:ea typeface="王漢宗顏楷體繁" panose="02000500000000000000" pitchFamily="2" charset="-120"/>
              </a:rPr>
              <a:t>件</a:t>
            </a:r>
            <a:endParaRPr lang="en-US" altLang="zh-TW" sz="1600" u="sng" dirty="0" smtClean="0">
              <a:solidFill>
                <a:srgbClr val="FF0000"/>
              </a:solidFill>
              <a:latin typeface="王漢宗顏楷體繁" panose="02000500000000000000" pitchFamily="2" charset="-120"/>
              <a:ea typeface="王漢宗顏楷體繁" panose="02000500000000000000" pitchFamily="2" charset="-120"/>
            </a:endParaRPr>
          </a:p>
          <a:p>
            <a:endParaRPr lang="en-US" altLang="zh-TW" sz="1400" u="sng" dirty="0" smtClean="0">
              <a:solidFill>
                <a:srgbClr val="FF0000"/>
              </a:solidFill>
              <a:latin typeface="王漢宗顏楷體繁" panose="02000500000000000000" pitchFamily="2" charset="-120"/>
              <a:ea typeface="王漢宗顏楷體繁" panose="02000500000000000000" pitchFamily="2" charset="-120"/>
            </a:endParaRPr>
          </a:p>
          <a:p>
            <a:r>
              <a:rPr lang="en-US" altLang="zh-TW" sz="1400" u="sng" dirty="0" smtClean="0">
                <a:solidFill>
                  <a:srgbClr val="FF0000"/>
                </a:solidFill>
                <a:latin typeface="王漢宗顏楷體繁" panose="02000500000000000000" pitchFamily="2" charset="-120"/>
                <a:ea typeface="王漢宗顏楷體繁" panose="02000500000000000000" pitchFamily="2" charset="-120"/>
              </a:rPr>
              <a:t/>
            </a:r>
            <a:br>
              <a:rPr lang="en-US" altLang="zh-TW" sz="1400" u="sng" dirty="0" smtClean="0">
                <a:solidFill>
                  <a:srgbClr val="FF0000"/>
                </a:solidFill>
                <a:latin typeface="王漢宗顏楷體繁" panose="02000500000000000000" pitchFamily="2" charset="-120"/>
                <a:ea typeface="王漢宗顏楷體繁" panose="02000500000000000000" pitchFamily="2" charset="-120"/>
              </a:rPr>
            </a:br>
            <a:r>
              <a:rPr lang="zh-TW" altLang="en-US" sz="3200" dirty="0" smtClean="0">
                <a:latin typeface="王漢宗顏楷體繁" panose="02000500000000000000" pitchFamily="2" charset="-120"/>
                <a:ea typeface="王漢宗顏楷體繁" panose="02000500000000000000" pitchFamily="2" charset="-120"/>
              </a:rPr>
              <a:t>取得前一職級教師資格後出版或發表者</a:t>
            </a:r>
            <a:r>
              <a:rPr lang="en-US" altLang="zh-TW" sz="3200" dirty="0" smtClean="0">
                <a:latin typeface="王漢宗顏楷體繁" panose="02000500000000000000" pitchFamily="2" charset="-120"/>
                <a:ea typeface="王漢宗顏楷體繁" panose="02000500000000000000" pitchFamily="2" charset="-120"/>
              </a:rPr>
              <a:t/>
            </a:r>
            <a:br>
              <a:rPr lang="en-US" altLang="zh-TW" sz="3200" dirty="0" smtClean="0">
                <a:latin typeface="王漢宗顏楷體繁" panose="02000500000000000000" pitchFamily="2" charset="-120"/>
                <a:ea typeface="王漢宗顏楷體繁" panose="02000500000000000000" pitchFamily="2" charset="-120"/>
              </a:rPr>
            </a:br>
            <a:r>
              <a:rPr lang="zh-TW" altLang="en-US" sz="3200" dirty="0" smtClean="0">
                <a:latin typeface="王漢宗顏楷體繁" panose="02000500000000000000" pitchFamily="2" charset="-120"/>
                <a:ea typeface="王漢宗顏楷體繁" panose="02000500000000000000" pitchFamily="2" charset="-120"/>
              </a:rPr>
              <a:t>屬系列相關研究者，得合併為代表作，惟仍列入總數計算。</a:t>
            </a:r>
            <a:r>
              <a:rPr lang="en-US" altLang="zh-TW" sz="3200" dirty="0" smtClean="0">
                <a:latin typeface="王漢宗顏楷體繁" panose="02000500000000000000" pitchFamily="2" charset="-120"/>
                <a:ea typeface="王漢宗顏楷體繁" panose="02000500000000000000" pitchFamily="2" charset="-120"/>
              </a:rPr>
              <a:t/>
            </a:r>
            <a:br>
              <a:rPr lang="en-US" altLang="zh-TW" sz="3200" dirty="0" smtClean="0">
                <a:latin typeface="王漢宗顏楷體繁" panose="02000500000000000000" pitchFamily="2" charset="-120"/>
                <a:ea typeface="王漢宗顏楷體繁" panose="02000500000000000000" pitchFamily="2" charset="-120"/>
              </a:rPr>
            </a:b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(ex.</a:t>
            </a:r>
            <a:r>
              <a:rPr lang="zh-TW" altLang="en-US" sz="3200" dirty="0" smtClean="0">
                <a:solidFill>
                  <a:schemeClr val="accent5">
                    <a:lumMod val="75000"/>
                  </a:schemeClr>
                </a:solidFill>
                <a:latin typeface="王漢宗顏楷體繁" panose="02000500000000000000" pitchFamily="2" charset="-120"/>
                <a:ea typeface="王漢宗顏楷體繁" panose="02000500000000000000" pitchFamily="2" charset="-120"/>
              </a:rPr>
              <a:t>代表作為</a:t>
            </a: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2</a:t>
            </a:r>
            <a:r>
              <a:rPr lang="zh-TW" altLang="en-US" sz="3200" dirty="0" smtClean="0">
                <a:solidFill>
                  <a:schemeClr val="accent5">
                    <a:lumMod val="75000"/>
                  </a:schemeClr>
                </a:solidFill>
                <a:latin typeface="王漢宗顏楷體繁" panose="02000500000000000000" pitchFamily="2" charset="-120"/>
                <a:ea typeface="王漢宗顏楷體繁" panose="02000500000000000000" pitchFamily="2" charset="-120"/>
              </a:rPr>
              <a:t>篇系列著作，參考作僅得列</a:t>
            </a: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3</a:t>
            </a:r>
            <a:r>
              <a:rPr lang="zh-TW" altLang="en-US" sz="3200" dirty="0" smtClean="0">
                <a:solidFill>
                  <a:schemeClr val="accent5">
                    <a:lumMod val="75000"/>
                  </a:schemeClr>
                </a:solidFill>
                <a:latin typeface="王漢宗顏楷體繁" panose="02000500000000000000" pitchFamily="2" charset="-120"/>
                <a:ea typeface="王漢宗顏楷體繁" panose="02000500000000000000" pitchFamily="2" charset="-120"/>
              </a:rPr>
              <a:t>篇</a:t>
            </a: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a:t>
            </a:r>
            <a:r>
              <a:rPr lang="en-US" altLang="zh-TW" sz="3200" u="sng" dirty="0" smtClean="0">
                <a:solidFill>
                  <a:schemeClr val="accent5">
                    <a:lumMod val="75000"/>
                  </a:schemeClr>
                </a:solidFill>
                <a:latin typeface="王漢宗顏楷體繁" panose="02000500000000000000" pitchFamily="2" charset="-120"/>
                <a:ea typeface="王漢宗顏楷體繁" panose="02000500000000000000" pitchFamily="2" charset="-120"/>
              </a:rPr>
              <a:t/>
            </a:r>
            <a:br>
              <a:rPr lang="en-US" altLang="zh-TW" sz="3200" u="sng" dirty="0" smtClean="0">
                <a:solidFill>
                  <a:schemeClr val="accent5">
                    <a:lumMod val="75000"/>
                  </a:schemeClr>
                </a:solidFill>
                <a:latin typeface="王漢宗顏楷體繁" panose="02000500000000000000" pitchFamily="2" charset="-120"/>
                <a:ea typeface="王漢宗顏楷體繁" panose="02000500000000000000" pitchFamily="2" charset="-120"/>
              </a:rPr>
            </a:br>
            <a:r>
              <a:rPr lang="en-US" altLang="zh-TW" sz="1200" u="sng" dirty="0" smtClean="0">
                <a:solidFill>
                  <a:srgbClr val="FF0000"/>
                </a:solidFill>
                <a:latin typeface="王漢宗顏楷體繁" panose="02000500000000000000" pitchFamily="2" charset="-120"/>
                <a:ea typeface="王漢宗顏楷體繁" panose="02000500000000000000" pitchFamily="2" charset="-120"/>
              </a:rPr>
              <a:t/>
            </a:r>
            <a:br>
              <a:rPr lang="en-US" altLang="zh-TW" sz="1200" u="sng" dirty="0" smtClean="0">
                <a:solidFill>
                  <a:srgbClr val="FF0000"/>
                </a:solidFill>
                <a:latin typeface="王漢宗顏楷體繁" panose="02000500000000000000" pitchFamily="2" charset="-120"/>
                <a:ea typeface="王漢宗顏楷體繁" panose="02000500000000000000" pitchFamily="2" charset="-120"/>
              </a:rPr>
            </a:br>
            <a:r>
              <a:rPr lang="en-US" altLang="zh-TW" sz="1600" u="sng" dirty="0" smtClean="0">
                <a:solidFill>
                  <a:srgbClr val="0070C0"/>
                </a:solidFill>
                <a:latin typeface="王漢宗顏楷體繁" panose="02000500000000000000" pitchFamily="2" charset="-120"/>
                <a:ea typeface="王漢宗顏楷體繁" panose="02000500000000000000" pitchFamily="2" charset="-120"/>
              </a:rPr>
              <a:t>(</a:t>
            </a:r>
            <a:r>
              <a:rPr lang="zh-TW" altLang="en-US" sz="1600" u="sng" dirty="0" smtClean="0">
                <a:solidFill>
                  <a:srgbClr val="0070C0"/>
                </a:solidFill>
                <a:latin typeface="王漢宗顏楷體繁" panose="02000500000000000000" pitchFamily="2" charset="-120"/>
                <a:ea typeface="王漢宗顏楷體繁" panose="02000500000000000000" pitchFamily="2" charset="-120"/>
              </a:rPr>
              <a:t>專科以上學校教師資格審定辦法第二十一條第一項第三款、本校教師聘任暨升等辦法第十九條第一項第三款</a:t>
            </a:r>
            <a:r>
              <a:rPr lang="en-US" altLang="zh-TW" sz="1600" u="sng" dirty="0" smtClean="0">
                <a:solidFill>
                  <a:srgbClr val="0070C0"/>
                </a:solidFill>
                <a:latin typeface="王漢宗顏楷體繁" panose="02000500000000000000" pitchFamily="2" charset="-120"/>
                <a:ea typeface="王漢宗顏楷體繁" panose="02000500000000000000" pitchFamily="2" charset="-120"/>
              </a:rPr>
              <a:t>)</a:t>
            </a:r>
            <a:br>
              <a:rPr lang="en-US" altLang="zh-TW" sz="1600" u="sng" dirty="0" smtClean="0">
                <a:solidFill>
                  <a:srgbClr val="0070C0"/>
                </a:solidFill>
                <a:latin typeface="王漢宗顏楷體繁" panose="02000500000000000000" pitchFamily="2" charset="-120"/>
                <a:ea typeface="王漢宗顏楷體繁" panose="02000500000000000000" pitchFamily="2" charset="-120"/>
              </a:rPr>
            </a:br>
            <a:endParaRPr lang="zh-TW" altLang="en-US" sz="1600" u="sng" dirty="0">
              <a:solidFill>
                <a:srgbClr val="0070C0"/>
              </a:solidFill>
              <a:latin typeface="王漢宗顏楷體繁" panose="02000500000000000000" pitchFamily="2" charset="-120"/>
              <a:ea typeface="王漢宗顏楷體繁" panose="02000500000000000000" pitchFamily="2"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154" y="2301472"/>
            <a:ext cx="1741713" cy="1292133"/>
          </a:xfrm>
          <a:prstGeom prst="rect">
            <a:avLst/>
          </a:prstGeom>
        </p:spPr>
      </p:pic>
    </p:spTree>
    <p:extLst>
      <p:ext uri="{BB962C8B-B14F-4D97-AF65-F5344CB8AC3E}">
        <p14:creationId xmlns:p14="http://schemas.microsoft.com/office/powerpoint/2010/main" val="370023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591406" y="791256"/>
            <a:ext cx="11110783" cy="5389411"/>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Ø"/>
            </a:pPr>
            <a:r>
              <a:rPr lang="zh-TW" altLang="en-US" u="sng" dirty="0" smtClean="0">
                <a:solidFill>
                  <a:srgbClr val="FF0000"/>
                </a:solidFill>
                <a:latin typeface="標楷體" panose="03000509000000000000" pitchFamily="65" charset="-120"/>
                <a:ea typeface="標楷體" panose="03000509000000000000" pitchFamily="65" charset="-120"/>
              </a:rPr>
              <a:t>不予受理</a:t>
            </a:r>
            <a:r>
              <a:rPr lang="zh-TW" altLang="en-US" sz="1800" dirty="0" smtClean="0">
                <a:latin typeface="標楷體" panose="03000509000000000000" pitchFamily="65" charset="-120"/>
                <a:ea typeface="標楷體" panose="03000509000000000000" pitchFamily="65" charset="-120"/>
              </a:rPr>
              <a:t>升等情形</a:t>
            </a:r>
            <a:endParaRPr lang="en-US" altLang="zh-TW" sz="1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1600" dirty="0" smtClean="0">
                <a:latin typeface="標楷體" panose="03000509000000000000" pitchFamily="65" charset="-120"/>
                <a:ea typeface="標楷體" panose="03000509000000000000" pitchFamily="65" charset="-120"/>
              </a:rPr>
              <a:t>本校教師申請升等，有下列情形之一者不予受理：</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本校教師聘任暨升等辦法第</a:t>
            </a:r>
            <a:r>
              <a:rPr lang="en-US" altLang="zh-TW" sz="1600" dirty="0" smtClean="0">
                <a:latin typeface="標楷體" panose="03000509000000000000" pitchFamily="65" charset="-120"/>
                <a:ea typeface="標楷體" panose="03000509000000000000" pitchFamily="65" charset="-120"/>
              </a:rPr>
              <a:t>20</a:t>
            </a:r>
            <a:r>
              <a:rPr lang="zh-TW" altLang="en-US" sz="1600" dirty="0" smtClean="0">
                <a:latin typeface="標楷體" panose="03000509000000000000" pitchFamily="65" charset="-120"/>
                <a:ea typeface="標楷體" panose="03000509000000000000" pitchFamily="65" charset="-120"/>
              </a:rPr>
              <a:t>條</a:t>
            </a:r>
            <a:r>
              <a:rPr lang="en-US" altLang="zh-TW" sz="1600" dirty="0" smtClean="0">
                <a:latin typeface="標楷體" panose="03000509000000000000" pitchFamily="65" charset="-120"/>
                <a:ea typeface="標楷體" panose="03000509000000000000" pitchFamily="65" charset="-120"/>
              </a:rPr>
              <a:t>)</a:t>
            </a:r>
            <a:endParaRPr lang="zh-TW" altLang="en-US"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各單位無擬升等級教師缺額者。</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現職教師因帶職帶薪、留職停薪或延長病假，</a:t>
            </a:r>
            <a:r>
              <a:rPr lang="zh-TW" altLang="en-US" sz="1600" dirty="0" smtClean="0">
                <a:solidFill>
                  <a:srgbClr val="FF0000"/>
                </a:solidFill>
                <a:latin typeface="標楷體" panose="03000509000000000000" pitchFamily="65" charset="-120"/>
                <a:ea typeface="標楷體" panose="03000509000000000000" pitchFamily="65" charset="-120"/>
              </a:rPr>
              <a:t>未返校義務授課或實際授課未滿一學分者</a:t>
            </a:r>
            <a:r>
              <a:rPr lang="zh-TW" altLang="en-US" sz="1600" dirty="0" smtClean="0">
                <a:latin typeface="標楷體" panose="03000509000000000000" pitchFamily="65" charset="-120"/>
                <a:ea typeface="標楷體" panose="03000509000000000000" pitchFamily="65" charset="-120"/>
              </a:rPr>
              <a:t>；教師全時在國內、外進修、研究或出國講學，其向系教評會提出申請</a:t>
            </a:r>
            <a:r>
              <a:rPr lang="zh-TW" altLang="en-US" sz="1600" dirty="0" smtClean="0">
                <a:solidFill>
                  <a:srgbClr val="FF0000"/>
                </a:solidFill>
                <a:latin typeface="標楷體" panose="03000509000000000000" pitchFamily="65" charset="-120"/>
                <a:ea typeface="標楷體" panose="03000509000000000000" pitchFamily="65" charset="-120"/>
              </a:rPr>
              <a:t>送審之當學期未實際在校授課者</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專門著作、作品、成就證明及技術報告未依教育部相關規定出版或發表者；或經審定後仍作為下次送審著作者。</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專任教師在本校服務實際授課未滿一年。</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solidFill>
                  <a:srgbClr val="FF0000"/>
                </a:solidFill>
                <a:latin typeface="標楷體" panose="03000509000000000000" pitchFamily="65" charset="-120"/>
                <a:ea typeface="標楷體" panose="03000509000000000000" pitchFamily="65" charset="-120"/>
              </a:rPr>
              <a:t>送審中尚未核定者</a:t>
            </a:r>
            <a:endParaRPr lang="en-US" altLang="zh-TW" sz="1600" dirty="0" smtClean="0">
              <a:solidFill>
                <a:srgbClr val="FF0000"/>
              </a:solidFill>
              <a:latin typeface="標楷體" panose="03000509000000000000" pitchFamily="65" charset="-120"/>
              <a:ea typeface="標楷體" panose="03000509000000000000" pitchFamily="65" charset="-120"/>
            </a:endParaRPr>
          </a:p>
          <a:p>
            <a:pPr marL="0" indent="0">
              <a:buFont typeface="Arial"/>
              <a:buNone/>
            </a:pPr>
            <a:endParaRPr lang="en-US" altLang="zh-TW" sz="1600" dirty="0" smtClean="0">
              <a:solidFill>
                <a:srgbClr val="FF0000"/>
              </a:solidFill>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1600" dirty="0" smtClean="0">
                <a:solidFill>
                  <a:srgbClr val="FF0000"/>
                </a:solidFill>
                <a:latin typeface="標楷體" panose="03000509000000000000" pitchFamily="65" charset="-120"/>
                <a:ea typeface="標楷體" panose="03000509000000000000" pitchFamily="65" charset="-120"/>
              </a:rPr>
              <a:t>未經本校規定程序核定，而私自前往進修者</a:t>
            </a:r>
            <a:r>
              <a:rPr lang="zh-TW" altLang="en-US" sz="1600" dirty="0" smtClean="0">
                <a:latin typeface="標楷體" panose="03000509000000000000" pitchFamily="65" charset="-120"/>
                <a:ea typeface="標楷體" panose="03000509000000000000" pitchFamily="65" charset="-120"/>
              </a:rPr>
              <a:t>，須於</a:t>
            </a:r>
            <a:r>
              <a:rPr lang="zh-TW" altLang="en-US" sz="1600" dirty="0" smtClean="0">
                <a:solidFill>
                  <a:srgbClr val="FF0000"/>
                </a:solidFill>
                <a:latin typeface="標楷體" panose="03000509000000000000" pitchFamily="65" charset="-120"/>
                <a:ea typeface="標楷體" panose="03000509000000000000" pitchFamily="65" charset="-120"/>
              </a:rPr>
              <a:t>進修停止</a:t>
            </a:r>
            <a:r>
              <a:rPr lang="zh-TW" altLang="en-US" sz="1600" dirty="0" smtClean="0">
                <a:latin typeface="標楷體" panose="03000509000000000000" pitchFamily="65" charset="-120"/>
                <a:ea typeface="標楷體" panose="03000509000000000000" pitchFamily="65" charset="-120"/>
              </a:rPr>
              <a:t>或</a:t>
            </a:r>
            <a:r>
              <a:rPr lang="zh-TW" altLang="en-US" sz="1600" dirty="0" smtClean="0">
                <a:solidFill>
                  <a:srgbClr val="FF0000"/>
                </a:solidFill>
                <a:latin typeface="標楷體" panose="03000509000000000000" pitchFamily="65" charset="-120"/>
                <a:ea typeface="標楷體" panose="03000509000000000000" pitchFamily="65" charset="-120"/>
              </a:rPr>
              <a:t>結束二年後</a:t>
            </a:r>
            <a:r>
              <a:rPr lang="zh-TW" altLang="en-US" sz="1600" dirty="0" smtClean="0">
                <a:latin typeface="標楷體" panose="03000509000000000000" pitchFamily="65" charset="-120"/>
                <a:ea typeface="標楷體" panose="03000509000000000000" pitchFamily="65" charset="-120"/>
              </a:rPr>
              <a:t>始得申請升等。</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本校教師聘任暨升等辦法第</a:t>
            </a:r>
            <a:r>
              <a:rPr lang="en-US" altLang="zh-TW" sz="1400" dirty="0" smtClean="0">
                <a:latin typeface="標楷體" panose="03000509000000000000" pitchFamily="65" charset="-120"/>
                <a:ea typeface="標楷體" panose="03000509000000000000" pitchFamily="65" charset="-120"/>
              </a:rPr>
              <a:t>25</a:t>
            </a:r>
            <a:r>
              <a:rPr lang="zh-TW" altLang="en-US" sz="1400" dirty="0" smtClean="0">
                <a:latin typeface="標楷體" panose="03000509000000000000" pitchFamily="65" charset="-120"/>
                <a:ea typeface="標楷體" panose="03000509000000000000" pitchFamily="65" charset="-120"/>
              </a:rPr>
              <a:t>條</a:t>
            </a:r>
            <a:r>
              <a:rPr lang="en-US" altLang="zh-TW" sz="1400"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u"/>
            </a:pPr>
            <a:r>
              <a:rPr lang="zh-TW" altLang="en-US" sz="1600" dirty="0" smtClean="0">
                <a:latin typeface="標楷體" panose="03000509000000000000" pitchFamily="65" charset="-120"/>
                <a:ea typeface="標楷體" panose="03000509000000000000" pitchFamily="65" charset="-120"/>
              </a:rPr>
              <a:t>教師評鑑成績未通過者，應於六月底前向所屬系所提出改善計畫，並於下一學年接受「再評鑑」。</a:t>
            </a:r>
            <a:r>
              <a:rPr lang="zh-TW" altLang="en-US" sz="1600" b="1" u="sng" dirty="0" smtClean="0">
                <a:solidFill>
                  <a:srgbClr val="FF0000"/>
                </a:solidFill>
                <a:latin typeface="標楷體" panose="03000509000000000000" pitchFamily="65" charset="-120"/>
                <a:ea typeface="標楷體" panose="03000509000000000000" pitchFamily="65" charset="-120"/>
              </a:rPr>
              <a:t>再評鑑期間</a:t>
            </a:r>
            <a:r>
              <a:rPr lang="zh-TW" altLang="en-US" sz="1600" dirty="0" smtClean="0">
                <a:solidFill>
                  <a:srgbClr val="FF0000"/>
                </a:solidFill>
                <a:latin typeface="標楷體" panose="03000509000000000000" pitchFamily="65" charset="-120"/>
                <a:ea typeface="標楷體" panose="03000509000000000000" pitchFamily="65" charset="-120"/>
              </a:rPr>
              <a:t>聘書之聘期為一年，</a:t>
            </a:r>
            <a:r>
              <a:rPr lang="zh-TW" altLang="en-US" sz="1600" b="1" u="sng" dirty="0" smtClean="0">
                <a:solidFill>
                  <a:srgbClr val="FF0000"/>
                </a:solidFill>
                <a:latin typeface="標楷體" panose="03000509000000000000" pitchFamily="65" charset="-120"/>
                <a:ea typeface="標楷體" panose="03000509000000000000" pitchFamily="65" charset="-120"/>
              </a:rPr>
              <a:t>不得申請升等</a:t>
            </a:r>
            <a:r>
              <a:rPr lang="zh-TW" altLang="en-US" sz="1600" dirty="0" smtClean="0">
                <a:latin typeface="標楷體" panose="03000509000000000000" pitchFamily="65" charset="-120"/>
                <a:ea typeface="標楷體" panose="03000509000000000000" pitchFamily="65" charset="-120"/>
              </a:rPr>
              <a:t>、休假研究、借調、兼職、兼課、校內超支鐘點、擔任各級教評會委員或兼任行政主管，且次學年度不得晉薪。</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本校教師評鑑準則第</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條</a:t>
            </a:r>
            <a:r>
              <a:rPr lang="en-US" altLang="zh-TW" sz="1600"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u"/>
            </a:pPr>
            <a:r>
              <a:rPr lang="zh-TW" altLang="en-US" sz="1600" dirty="0" smtClean="0">
                <a:latin typeface="標楷體" panose="03000509000000000000" pitchFamily="65" charset="-120"/>
                <a:ea typeface="標楷體" panose="03000509000000000000" pitchFamily="65" charset="-120"/>
              </a:rPr>
              <a:t>如</a:t>
            </a:r>
            <a:r>
              <a:rPr lang="zh-TW" altLang="en-US" sz="1600" b="1" dirty="0">
                <a:solidFill>
                  <a:srgbClr val="FF0000"/>
                </a:solidFill>
                <a:latin typeface="標楷體" panose="03000509000000000000" pitchFamily="65" charset="-120"/>
                <a:ea typeface="標楷體" panose="03000509000000000000" pitchFamily="65" charset="-120"/>
              </a:rPr>
              <a:t>未符合送審形式要件</a:t>
            </a:r>
            <a:r>
              <a:rPr lang="zh-TW" altLang="en-US" sz="1600" dirty="0">
                <a:latin typeface="標楷體" panose="03000509000000000000" pitchFamily="65" charset="-120"/>
                <a:ea typeface="標楷體" panose="03000509000000000000" pitchFamily="65" charset="-120"/>
              </a:rPr>
              <a:t>者</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如專利未撰寫成技術報告、專書未</a:t>
            </a:r>
            <a:r>
              <a:rPr lang="zh-TW" altLang="en-US" sz="1600" dirty="0" smtClean="0">
                <a:latin typeface="標楷體" panose="03000509000000000000" pitchFamily="65" charset="-120"/>
                <a:ea typeface="標楷體" panose="03000509000000000000" pitchFamily="65" charset="-120"/>
              </a:rPr>
              <a:t>出版、</a:t>
            </a:r>
            <a:r>
              <a:rPr lang="zh-TW" altLang="en-US" sz="1600" dirty="0">
                <a:solidFill>
                  <a:srgbClr val="7030A0"/>
                </a:solidFill>
                <a:latin typeface="標楷體" panose="03000509000000000000" pitchFamily="65" charset="-120"/>
                <a:ea typeface="標楷體" panose="03000509000000000000" pitchFamily="65" charset="-120"/>
              </a:rPr>
              <a:t>送審著作</a:t>
            </a:r>
            <a:r>
              <a:rPr lang="zh-TW" altLang="en-US" sz="1600" u="sng" dirty="0">
                <a:solidFill>
                  <a:srgbClr val="7030A0"/>
                </a:solidFill>
                <a:latin typeface="標楷體" panose="03000509000000000000" pitchFamily="65" charset="-120"/>
                <a:ea typeface="標楷體" panose="03000509000000000000" pitchFamily="65" charset="-120"/>
              </a:rPr>
              <a:t>專長領域</a:t>
            </a:r>
            <a:r>
              <a:rPr lang="zh-TW" altLang="en-US" sz="1600" dirty="0">
                <a:solidFill>
                  <a:srgbClr val="7030A0"/>
                </a:solidFill>
                <a:latin typeface="標楷體" panose="03000509000000000000" pitchFamily="65" charset="-120"/>
                <a:ea typeface="標楷體" panose="03000509000000000000" pitchFamily="65" charset="-120"/>
              </a:rPr>
              <a:t>與其</a:t>
            </a:r>
            <a:r>
              <a:rPr lang="zh-TW" altLang="en-US" sz="1600" u="sng" dirty="0">
                <a:solidFill>
                  <a:srgbClr val="7030A0"/>
                </a:solidFill>
                <a:latin typeface="標楷體" panose="03000509000000000000" pitchFamily="65" charset="-120"/>
                <a:ea typeface="標楷體" panose="03000509000000000000" pitchFamily="65" charset="-120"/>
              </a:rPr>
              <a:t>任教科目性質</a:t>
            </a:r>
            <a:r>
              <a:rPr lang="zh-TW" altLang="en-US" sz="1600" b="1" dirty="0">
                <a:solidFill>
                  <a:srgbClr val="FF0000"/>
                </a:solidFill>
                <a:latin typeface="標楷體" panose="03000509000000000000" pitchFamily="65" charset="-120"/>
                <a:ea typeface="標楷體" panose="03000509000000000000" pitchFamily="65" charset="-120"/>
              </a:rPr>
              <a:t>無</a:t>
            </a:r>
            <a:r>
              <a:rPr lang="zh-TW" altLang="en-US" sz="1600" dirty="0">
                <a:latin typeface="標楷體" panose="03000509000000000000" pitchFamily="65" charset="-120"/>
                <a:ea typeface="標楷體" panose="03000509000000000000" pitchFamily="65" charset="-120"/>
              </a:rPr>
              <a:t>相關</a:t>
            </a:r>
            <a:r>
              <a:rPr lang="en-US" altLang="zh-TW" sz="1600" dirty="0" smtClean="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等</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，系教評會應不予受理，並提送系教評會做成「</a:t>
            </a:r>
            <a:r>
              <a:rPr lang="zh-TW" altLang="en-US" sz="1600" b="1" dirty="0">
                <a:solidFill>
                  <a:srgbClr val="FF0000"/>
                </a:solidFill>
                <a:latin typeface="標楷體" panose="03000509000000000000" pitchFamily="65" charset="-120"/>
                <a:ea typeface="標楷體" panose="03000509000000000000" pitchFamily="65" charset="-120"/>
              </a:rPr>
              <a:t>不受理</a:t>
            </a:r>
            <a:r>
              <a:rPr lang="zh-TW" altLang="en-US" sz="1600" dirty="0">
                <a:latin typeface="標楷體" panose="03000509000000000000" pitchFamily="65" charset="-120"/>
                <a:ea typeface="標楷體" panose="03000509000000000000" pitchFamily="65" charset="-120"/>
              </a:rPr>
              <a:t>」決議。</a:t>
            </a:r>
            <a:endParaRPr lang="en-US" altLang="zh-TW" sz="1600" dirty="0">
              <a:latin typeface="標楷體" panose="03000509000000000000" pitchFamily="65" charset="-120"/>
              <a:ea typeface="標楷體" panose="03000509000000000000" pitchFamily="65" charset="-120"/>
            </a:endParaRPr>
          </a:p>
          <a:p>
            <a:pPr marL="0" indent="0">
              <a:buNone/>
            </a:pPr>
            <a:endParaRPr lang="en-US" altLang="zh-TW" sz="1600" dirty="0" smtClean="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u"/>
            </a:pPr>
            <a:endParaRPr lang="zh-TW" altLang="en-US" sz="1600"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935" y="647323"/>
            <a:ext cx="1304109" cy="1324685"/>
          </a:xfrm>
          <a:prstGeom prst="rect">
            <a:avLst/>
          </a:prstGeom>
        </p:spPr>
      </p:pic>
    </p:spTree>
    <p:extLst>
      <p:ext uri="{BB962C8B-B14F-4D97-AF65-F5344CB8AC3E}">
        <p14:creationId xmlns:p14="http://schemas.microsoft.com/office/powerpoint/2010/main" val="29897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animEffect transition="in" filter="fade">
                                      <p:cBhvr>
                                        <p:cTn id="9" dur="1000"/>
                                        <p:tgtEl>
                                          <p:spTgt spid="2">
                                            <p:txEl>
                                              <p:pRg st="2" end="2"/>
                                            </p:txEl>
                                          </p:spTgt>
                                        </p:tgtEl>
                                      </p:cBhvr>
                                    </p:animEffect>
                                    <p:anim calcmode="lin" valueType="num">
                                      <p:cBhvr>
                                        <p:cTn id="1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 calcmode="lin" valueType="num">
                                      <p:cBhvr additive="base">
                                        <p:cTn id="3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升等審查注意事項</a:t>
            </a:r>
            <a:r>
              <a:rPr lang="en-US" altLang="zh-TW" dirty="0" smtClean="0">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908" y="798493"/>
            <a:ext cx="1565189" cy="1487506"/>
          </a:xfrm>
          <a:prstGeom prst="rect">
            <a:avLst/>
          </a:prstGeom>
        </p:spPr>
      </p:pic>
      <p:sp>
        <p:nvSpPr>
          <p:cNvPr id="6" name="內容版面配置區 8"/>
          <p:cNvSpPr>
            <a:spLocks noGrp="1"/>
          </p:cNvSpPr>
          <p:nvPr>
            <p:ph idx="1"/>
          </p:nvPr>
        </p:nvSpPr>
        <p:spPr>
          <a:xfrm>
            <a:off x="1295400" y="2398713"/>
            <a:ext cx="9601200" cy="4120620"/>
          </a:xfrm>
        </p:spPr>
        <p:txBody>
          <a:bodyPr>
            <a:normAutofit/>
          </a:bodyPr>
          <a:lstStyle/>
          <a:p>
            <a:pPr>
              <a:buFont typeface="Wingdings" panose="05000000000000000000" pitchFamily="2" charset="2"/>
              <a:buChar char="Ø"/>
            </a:pPr>
            <a:r>
              <a:rPr lang="zh-TW" altLang="en-US" sz="2200" dirty="0" smtClean="0">
                <a:latin typeface="標楷體" panose="03000509000000000000" pitchFamily="65" charset="-120"/>
                <a:ea typeface="標楷體" panose="03000509000000000000" pitchFamily="65" charset="-120"/>
              </a:rPr>
              <a:t>各</a:t>
            </a:r>
            <a:r>
              <a:rPr lang="zh-TW" altLang="en-US" sz="2200" dirty="0" smtClean="0">
                <a:solidFill>
                  <a:srgbClr val="FF0000"/>
                </a:solidFill>
                <a:latin typeface="標楷體" panose="03000509000000000000" pitchFamily="65" charset="-120"/>
                <a:ea typeface="標楷體" panose="03000509000000000000" pitchFamily="65" charset="-120"/>
              </a:rPr>
              <a:t>系教評會</a:t>
            </a:r>
            <a:r>
              <a:rPr lang="zh-TW" altLang="en-US" sz="2200" dirty="0" smtClean="0">
                <a:latin typeface="標楷體" panose="03000509000000000000" pitchFamily="65" charset="-120"/>
                <a:ea typeface="標楷體" panose="03000509000000000000" pitchFamily="65" charset="-120"/>
              </a:rPr>
              <a:t>辦理資格審查時，除會確認是否符合教育人員任用條例第</a:t>
            </a:r>
            <a:r>
              <a:rPr lang="en-US" altLang="zh-TW" sz="2200" dirty="0" smtClean="0">
                <a:latin typeface="標楷體" panose="03000509000000000000" pitchFamily="65" charset="-120"/>
                <a:ea typeface="標楷體" panose="03000509000000000000" pitchFamily="65" charset="-120"/>
              </a:rPr>
              <a:t>16</a:t>
            </a:r>
            <a:r>
              <a:rPr lang="zh-TW" altLang="en-US" sz="2200" dirty="0" smtClean="0">
                <a:latin typeface="標楷體" panose="03000509000000000000" pitchFamily="65" charset="-120"/>
                <a:ea typeface="標楷體" panose="03000509000000000000" pitchFamily="65" charset="-120"/>
              </a:rPr>
              <a:t>條、</a:t>
            </a:r>
            <a:r>
              <a:rPr lang="en-US" altLang="zh-TW" sz="2200" dirty="0" smtClean="0">
                <a:latin typeface="標楷體" panose="03000509000000000000" pitchFamily="65" charset="-120"/>
                <a:ea typeface="標楷體" panose="03000509000000000000" pitchFamily="65" charset="-120"/>
              </a:rPr>
              <a:t>16-1</a:t>
            </a:r>
            <a:r>
              <a:rPr lang="zh-TW" altLang="en-US" sz="2200" dirty="0" smtClean="0">
                <a:latin typeface="標楷體" panose="03000509000000000000" pitchFamily="65" charset="-120"/>
                <a:ea typeface="標楷體" panose="03000509000000000000" pitchFamily="65" charset="-120"/>
              </a:rPr>
              <a:t>條、第</a:t>
            </a:r>
            <a:r>
              <a:rPr lang="en-US" altLang="zh-TW" sz="2200" dirty="0" smtClean="0">
                <a:latin typeface="標楷體" panose="03000509000000000000" pitchFamily="65" charset="-120"/>
                <a:ea typeface="標楷體" panose="03000509000000000000" pitchFamily="65" charset="-120"/>
              </a:rPr>
              <a:t>17</a:t>
            </a:r>
            <a:r>
              <a:rPr lang="zh-TW" altLang="en-US" sz="2200" dirty="0" smtClean="0">
                <a:latin typeface="標楷體" panose="03000509000000000000" pitchFamily="65" charset="-120"/>
                <a:ea typeface="標楷體" panose="03000509000000000000" pitchFamily="65" charset="-120"/>
              </a:rPr>
              <a:t>條及第</a:t>
            </a:r>
            <a:r>
              <a:rPr lang="en-US" altLang="zh-TW" sz="2200" dirty="0" smtClean="0">
                <a:latin typeface="標楷體" panose="03000509000000000000" pitchFamily="65" charset="-120"/>
                <a:ea typeface="標楷體" panose="03000509000000000000" pitchFamily="65" charset="-120"/>
              </a:rPr>
              <a:t>18</a:t>
            </a:r>
            <a:r>
              <a:rPr lang="zh-TW" altLang="en-US" sz="2200" dirty="0" smtClean="0">
                <a:latin typeface="標楷體" panose="03000509000000000000" pitchFamily="65" charset="-120"/>
                <a:ea typeface="標楷體" panose="03000509000000000000" pitchFamily="65" charset="-120"/>
              </a:rPr>
              <a:t>條各職級任用資格條件外，如以</a:t>
            </a:r>
            <a:r>
              <a:rPr lang="zh-TW" altLang="en-US" sz="2200" u="sng" dirty="0" smtClean="0">
                <a:latin typeface="標楷體" panose="03000509000000000000" pitchFamily="65" charset="-120"/>
                <a:ea typeface="標楷體" panose="03000509000000000000" pitchFamily="65" charset="-120"/>
              </a:rPr>
              <a:t>應用技術型</a:t>
            </a:r>
            <a:r>
              <a:rPr lang="zh-TW" altLang="en-US" sz="2200" dirty="0" smtClean="0">
                <a:latin typeface="標楷體" panose="03000509000000000000" pitchFamily="65" charset="-120"/>
                <a:ea typeface="標楷體" panose="03000509000000000000" pitchFamily="65" charset="-120"/>
              </a:rPr>
              <a:t>或</a:t>
            </a:r>
            <a:r>
              <a:rPr lang="zh-TW" altLang="en-US" sz="2200" u="sng" dirty="0" smtClean="0">
                <a:latin typeface="標楷體" panose="03000509000000000000" pitchFamily="65" charset="-120"/>
                <a:ea typeface="標楷體" panose="03000509000000000000" pitchFamily="65" charset="-120"/>
              </a:rPr>
              <a:t>教學型</a:t>
            </a:r>
            <a:r>
              <a:rPr lang="zh-TW" altLang="en-US" sz="2200" dirty="0" smtClean="0">
                <a:latin typeface="標楷體" panose="03000509000000000000" pitchFamily="65" charset="-120"/>
                <a:ea typeface="標楷體" panose="03000509000000000000" pitchFamily="65" charset="-120"/>
              </a:rPr>
              <a:t>升等教師，尚須確認是否符合本校教師聘任暨升等辦法</a:t>
            </a:r>
            <a:r>
              <a:rPr lang="zh-TW" altLang="en-US" sz="2200" b="1" u="sng" dirty="0" smtClean="0">
                <a:solidFill>
                  <a:schemeClr val="tx1"/>
                </a:solidFill>
                <a:latin typeface="標楷體" panose="03000509000000000000" pitchFamily="65" charset="-120"/>
                <a:ea typeface="標楷體" panose="03000509000000000000" pitchFamily="65" charset="-120"/>
              </a:rPr>
              <a:t>第</a:t>
            </a:r>
            <a:r>
              <a:rPr lang="en-US" altLang="zh-TW" sz="2200" b="1" u="sng" dirty="0" smtClean="0">
                <a:solidFill>
                  <a:schemeClr val="tx1"/>
                </a:solidFill>
                <a:latin typeface="標楷體" panose="03000509000000000000" pitchFamily="65" charset="-120"/>
                <a:ea typeface="標楷體" panose="03000509000000000000" pitchFamily="65" charset="-120"/>
              </a:rPr>
              <a:t>15</a:t>
            </a:r>
            <a:r>
              <a:rPr lang="zh-TW" altLang="en-US" sz="2200" b="1" u="sng" dirty="0" smtClean="0">
                <a:solidFill>
                  <a:schemeClr val="tx1"/>
                </a:solidFill>
                <a:latin typeface="標楷體" panose="03000509000000000000" pitchFamily="65" charset="-120"/>
                <a:ea typeface="標楷體" panose="03000509000000000000" pitchFamily="65" charset="-120"/>
              </a:rPr>
              <a:t>條</a:t>
            </a:r>
            <a:r>
              <a:rPr lang="zh-TW" altLang="en-US" sz="2200" dirty="0" smtClean="0">
                <a:latin typeface="標楷體" panose="03000509000000000000" pitchFamily="65" charset="-120"/>
                <a:ea typeface="標楷體" panose="03000509000000000000" pitchFamily="65" charset="-120"/>
              </a:rPr>
              <a:t>或</a:t>
            </a:r>
            <a:r>
              <a:rPr lang="zh-TW" altLang="en-US" sz="2200" b="1" u="sng" dirty="0" smtClean="0">
                <a:solidFill>
                  <a:schemeClr val="tx1"/>
                </a:solidFill>
                <a:latin typeface="標楷體" panose="03000509000000000000" pitchFamily="65" charset="-120"/>
                <a:ea typeface="標楷體" panose="03000509000000000000" pitchFamily="65" charset="-120"/>
              </a:rPr>
              <a:t>第</a:t>
            </a:r>
            <a:r>
              <a:rPr lang="en-US" altLang="zh-TW" sz="2200" b="1" u="sng" dirty="0" smtClean="0">
                <a:solidFill>
                  <a:schemeClr val="tx1"/>
                </a:solidFill>
                <a:latin typeface="標楷體" panose="03000509000000000000" pitchFamily="65" charset="-120"/>
                <a:ea typeface="標楷體" panose="03000509000000000000" pitchFamily="65" charset="-120"/>
              </a:rPr>
              <a:t>16</a:t>
            </a:r>
            <a:r>
              <a:rPr lang="zh-TW" altLang="en-US" sz="2200" b="1" u="sng" dirty="0" smtClean="0">
                <a:solidFill>
                  <a:schemeClr val="tx1"/>
                </a:solidFill>
                <a:latin typeface="標楷體" panose="03000509000000000000" pitchFamily="65" charset="-120"/>
                <a:ea typeface="標楷體" panose="03000509000000000000" pitchFamily="65" charset="-120"/>
              </a:rPr>
              <a:t>條</a:t>
            </a:r>
            <a:r>
              <a:rPr lang="zh-TW" altLang="en-US" sz="2200" dirty="0" smtClean="0">
                <a:latin typeface="標楷體" panose="03000509000000000000" pitchFamily="65" charset="-120"/>
                <a:ea typeface="標楷體" panose="03000509000000000000" pitchFamily="65" charset="-120"/>
              </a:rPr>
              <a:t>各款之基本申請條件</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須檢附檢核表及佐證資料</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，始得提出升等。</a:t>
            </a:r>
            <a:endParaRPr lang="en-US" altLang="zh-TW" sz="2200"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en-US" sz="2000" dirty="0" smtClean="0">
                <a:latin typeface="標楷體" panose="03000509000000000000" pitchFamily="65" charset="-120"/>
                <a:ea typeface="標楷體" panose="03000509000000000000" pitchFamily="65" charset="-120"/>
              </a:rPr>
              <a:t>升等著作係為</a:t>
            </a:r>
            <a:r>
              <a:rPr lang="zh-TW" altLang="zh-TW" sz="2000" dirty="0" smtClean="0">
                <a:latin typeface="標楷體" panose="03000509000000000000" pitchFamily="65" charset="-120"/>
                <a:ea typeface="標楷體" panose="03000509000000000000" pitchFamily="65" charset="-120"/>
              </a:rPr>
              <a:t>取得</a:t>
            </a:r>
            <a:r>
              <a:rPr lang="zh-TW" altLang="zh-TW" sz="2000" b="1" dirty="0">
                <a:solidFill>
                  <a:srgbClr val="FF0000"/>
                </a:solidFill>
                <a:latin typeface="標楷體" panose="03000509000000000000" pitchFamily="65" charset="-120"/>
                <a:ea typeface="標楷體" panose="03000509000000000000" pitchFamily="65" charset="-120"/>
              </a:rPr>
              <a:t>前一等級教師資格</a:t>
            </a:r>
            <a:r>
              <a:rPr lang="zh-TW" altLang="zh-TW" sz="2000" b="1" dirty="0" smtClean="0">
                <a:solidFill>
                  <a:srgbClr val="FF0000"/>
                </a:solidFill>
                <a:latin typeface="標楷體" panose="03000509000000000000" pitchFamily="65" charset="-120"/>
                <a:ea typeface="標楷體" panose="03000509000000000000" pitchFamily="65" charset="-120"/>
              </a:rPr>
              <a:t>後</a:t>
            </a:r>
            <a:r>
              <a:rPr lang="zh-TW" altLang="en-US" sz="2000" dirty="0">
                <a:latin typeface="標楷體" panose="03000509000000000000" pitchFamily="65" charset="-120"/>
                <a:ea typeface="標楷體" panose="03000509000000000000" pitchFamily="65" charset="-120"/>
              </a:rPr>
              <a:t>之</a:t>
            </a:r>
            <a:r>
              <a:rPr lang="zh-TW" altLang="zh-TW" sz="2000" dirty="0">
                <a:latin typeface="標楷體" panose="03000509000000000000" pitchFamily="65" charset="-120"/>
                <a:ea typeface="標楷體" panose="03000509000000000000" pitchFamily="65" charset="-120"/>
              </a:rPr>
              <a:t>代表作及參考作，在國內外學術或專業刊物發表（含具正式審查程序，並得公開及利用之電子期刊），或該刊物出具證明將定期發表，或在國內外具有正式審查程序</a:t>
            </a:r>
            <a:r>
              <a:rPr lang="zh-TW" altLang="zh-TW" sz="2000" dirty="0">
                <a:solidFill>
                  <a:srgbClr val="FF0000"/>
                </a:solidFill>
                <a:latin typeface="標楷體" panose="03000509000000000000" pitchFamily="65" charset="-120"/>
                <a:ea typeface="標楷體" panose="03000509000000000000" pitchFamily="65" charset="-120"/>
              </a:rPr>
              <a:t>研討會</a:t>
            </a:r>
            <a:r>
              <a:rPr lang="zh-TW" altLang="zh-TW" sz="2000" dirty="0">
                <a:latin typeface="標楷體" panose="03000509000000000000" pitchFamily="65" charset="-120"/>
                <a:ea typeface="標楷體" panose="03000509000000000000" pitchFamily="65" charset="-120"/>
              </a:rPr>
              <a:t>發表且集結成冊</a:t>
            </a:r>
            <a:r>
              <a:rPr lang="zh-TW" altLang="zh-TW" sz="2000" dirty="0">
                <a:solidFill>
                  <a:srgbClr val="FF0000"/>
                </a:solidFill>
                <a:latin typeface="標楷體" panose="03000509000000000000" pitchFamily="65" charset="-120"/>
                <a:ea typeface="標楷體" panose="03000509000000000000" pitchFamily="65" charset="-120"/>
              </a:rPr>
              <a:t>公開發行</a:t>
            </a:r>
            <a:r>
              <a:rPr lang="zh-TW" altLang="zh-TW" sz="2000" dirty="0">
                <a:latin typeface="標楷體" panose="03000509000000000000" pitchFamily="65" charset="-120"/>
                <a:ea typeface="標楷體" panose="03000509000000000000" pitchFamily="65" charset="-120"/>
              </a:rPr>
              <a:t>（含以光碟發行），或</a:t>
            </a:r>
            <a:r>
              <a:rPr lang="zh-TW" altLang="zh-TW" sz="2000" dirty="0">
                <a:solidFill>
                  <a:srgbClr val="FF0000"/>
                </a:solidFill>
                <a:latin typeface="標楷體" panose="03000509000000000000" pitchFamily="65" charset="-120"/>
                <a:ea typeface="標楷體" panose="03000509000000000000" pitchFamily="65" charset="-120"/>
              </a:rPr>
              <a:t>出版公開發行</a:t>
            </a:r>
            <a:r>
              <a:rPr lang="zh-TW" altLang="zh-TW" sz="2000" dirty="0">
                <a:latin typeface="標楷體" panose="03000509000000000000" pitchFamily="65" charset="-120"/>
                <a:ea typeface="標楷體" panose="03000509000000000000" pitchFamily="65" charset="-120"/>
              </a:rPr>
              <a:t>。</a:t>
            </a:r>
            <a:r>
              <a:rPr lang="zh-TW" altLang="zh-TW" sz="2000" u="sng" dirty="0">
                <a:latin typeface="標楷體" panose="03000509000000000000" pitchFamily="65" charset="-120"/>
                <a:ea typeface="標楷體" panose="03000509000000000000" pitchFamily="65" charset="-120"/>
              </a:rPr>
              <a:t>如僅是研討會會後集結成冊發送各與會人員之手冊或論文集，但未公開出版發行者，僅得列為參考資料，不得列為參考著作</a:t>
            </a:r>
            <a:r>
              <a:rPr lang="zh-TW" altLang="zh-TW" sz="2000" dirty="0" smtClean="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但依教育人員任用條例第</a:t>
            </a:r>
            <a:r>
              <a:rPr lang="en-US" altLang="zh-TW" sz="2000" dirty="0">
                <a:latin typeface="標楷體" panose="03000509000000000000" pitchFamily="65" charset="-120"/>
                <a:ea typeface="標楷體" panose="03000509000000000000" pitchFamily="65" charset="-120"/>
              </a:rPr>
              <a:t>16</a:t>
            </a:r>
            <a:r>
              <a:rPr lang="zh-TW" altLang="zh-TW" sz="2000" dirty="0">
                <a:latin typeface="標楷體" panose="03000509000000000000" pitchFamily="65" charset="-120"/>
                <a:ea typeface="標楷體" panose="03000509000000000000" pitchFamily="65" charset="-120"/>
              </a:rPr>
              <a:t>條之</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款以學位論文送審者，不在此限。</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9494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升等審查注意事項</a:t>
            </a:r>
            <a:r>
              <a:rPr lang="en-US" altLang="zh-TW" dirty="0" smtClean="0">
                <a:latin typeface="標楷體" panose="03000509000000000000" pitchFamily="65" charset="-120"/>
                <a:ea typeface="標楷體" panose="03000509000000000000" pitchFamily="65" charset="-120"/>
              </a:rPr>
              <a:t>(2)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95402" y="2497665"/>
            <a:ext cx="9833919" cy="3716868"/>
          </a:xfrm>
        </p:spPr>
        <p:txBody>
          <a:bodyPr>
            <a:normAutofit lnSpcReduction="10000"/>
          </a:bodyPr>
          <a:lstStyle/>
          <a:p>
            <a:pPr>
              <a:buFont typeface="Wingdings" panose="05000000000000000000" pitchFamily="2" charset="2"/>
              <a:buChar char="Ø"/>
            </a:pPr>
            <a:r>
              <a:rPr lang="zh-TW" altLang="en-US" sz="2200" dirty="0" smtClean="0">
                <a:latin typeface="標楷體" panose="03000509000000000000" pitchFamily="65" charset="-120"/>
                <a:ea typeface="標楷體" panose="03000509000000000000" pitchFamily="65" charset="-120"/>
              </a:rPr>
              <a:t>升等代表著作合</a:t>
            </a:r>
            <a:r>
              <a:rPr lang="zh-TW" altLang="en-US" sz="2200" dirty="0">
                <a:latin typeface="標楷體" panose="03000509000000000000" pitchFamily="65" charset="-120"/>
                <a:ea typeface="標楷體" panose="03000509000000000000" pitchFamily="65" charset="-120"/>
              </a:rPr>
              <a:t>著</a:t>
            </a:r>
            <a:r>
              <a:rPr lang="zh-TW" altLang="en-US" sz="2200" dirty="0" smtClean="0">
                <a:latin typeface="標楷體" panose="03000509000000000000" pitchFamily="65" charset="-120"/>
                <a:ea typeface="標楷體" panose="03000509000000000000" pitchFamily="65" charset="-120"/>
              </a:rPr>
              <a:t>人證明部分，如有</a:t>
            </a:r>
            <a:r>
              <a:rPr lang="zh-TW" altLang="en-US" sz="2200" dirty="0">
                <a:solidFill>
                  <a:srgbClr val="00B050"/>
                </a:solidFill>
                <a:latin typeface="標楷體" panose="03000509000000000000" pitchFamily="65" charset="-120"/>
                <a:ea typeface="標楷體" panose="03000509000000000000" pitchFamily="65" charset="-120"/>
              </a:rPr>
              <a:t>多人</a:t>
            </a:r>
            <a:r>
              <a:rPr lang="zh-TW" altLang="en-US" sz="2200" dirty="0" smtClean="0">
                <a:solidFill>
                  <a:srgbClr val="00B050"/>
                </a:solidFill>
                <a:latin typeface="標楷體" panose="03000509000000000000" pitchFamily="65" charset="-120"/>
                <a:ea typeface="標楷體" panose="03000509000000000000" pitchFamily="65" charset="-120"/>
              </a:rPr>
              <a:t>合著</a:t>
            </a:r>
            <a:r>
              <a:rPr lang="zh-TW" altLang="en-US" sz="2200" dirty="0" smtClean="0">
                <a:latin typeface="標楷體" panose="03000509000000000000" pitchFamily="65" charset="-120"/>
                <a:ea typeface="標楷體" panose="03000509000000000000" pitchFamily="65" charset="-120"/>
              </a:rPr>
              <a:t>，請老師</a:t>
            </a:r>
            <a:r>
              <a:rPr lang="zh-TW" altLang="en-US" sz="2200" dirty="0" smtClean="0">
                <a:solidFill>
                  <a:srgbClr val="00B050"/>
                </a:solidFill>
                <a:latin typeface="標楷體" panose="03000509000000000000" pitchFamily="65" charset="-120"/>
                <a:ea typeface="標楷體" panose="03000509000000000000" pitchFamily="65" charset="-120"/>
              </a:rPr>
              <a:t>清楚敘明每位合著者之貢獻度及</a:t>
            </a:r>
            <a:r>
              <a:rPr lang="zh-TW" altLang="en-US" sz="2200" dirty="0">
                <a:solidFill>
                  <a:srgbClr val="00B050"/>
                </a:solidFill>
                <a:latin typeface="標楷體" panose="03000509000000000000" pitchFamily="65" charset="-120"/>
                <a:ea typeface="標楷體" panose="03000509000000000000" pitchFamily="65" charset="-120"/>
              </a:rPr>
              <a:t>主要負責的</a:t>
            </a:r>
            <a:r>
              <a:rPr lang="zh-TW" altLang="en-US" sz="2200" dirty="0" smtClean="0">
                <a:solidFill>
                  <a:srgbClr val="00B050"/>
                </a:solidFill>
                <a:latin typeface="標楷體" panose="03000509000000000000" pitchFamily="65" charset="-120"/>
                <a:ea typeface="標楷體" panose="03000509000000000000" pitchFamily="65" charset="-120"/>
              </a:rPr>
              <a:t>部分</a:t>
            </a:r>
            <a:r>
              <a:rPr lang="zh-TW" altLang="en-US" sz="2200" dirty="0" smtClean="0">
                <a:latin typeface="標楷體" panose="03000509000000000000" pitchFamily="65" charset="-120"/>
                <a:ea typeface="標楷體" panose="03000509000000000000" pitchFamily="65" charset="-120"/>
              </a:rPr>
              <a:t>。</a:t>
            </a:r>
            <a:r>
              <a:rPr lang="en-US" altLang="zh-TW" sz="2200" dirty="0" smtClean="0">
                <a:latin typeface="標楷體" panose="03000509000000000000" pitchFamily="65" charset="-120"/>
                <a:ea typeface="標楷體" panose="03000509000000000000" pitchFamily="65" charset="-120"/>
              </a:rPr>
              <a:t>(ex.</a:t>
            </a:r>
            <a:r>
              <a:rPr lang="en-US" altLang="zh-TW" sz="2200" dirty="0"/>
              <a:t> </a:t>
            </a:r>
            <a:r>
              <a:rPr lang="en-US" altLang="zh-TW" sz="2200" dirty="0">
                <a:latin typeface="標楷體" panose="03000509000000000000" pitchFamily="65" charset="-120"/>
                <a:ea typeface="標楷體" panose="03000509000000000000" pitchFamily="65" charset="-120"/>
              </a:rPr>
              <a:t>A(%):</a:t>
            </a:r>
            <a:r>
              <a:rPr lang="zh-TW" altLang="en-US" sz="2200" dirty="0">
                <a:latin typeface="標楷體" panose="03000509000000000000" pitchFamily="65" charset="-120"/>
                <a:ea typeface="標楷體" panose="03000509000000000000" pitchFamily="65" charset="-120"/>
              </a:rPr>
              <a:t>訂定研究</a:t>
            </a:r>
            <a:r>
              <a:rPr lang="zh-TW" altLang="en-US" sz="2200" dirty="0" smtClean="0">
                <a:latin typeface="標楷體" panose="03000509000000000000" pitchFamily="65" charset="-120"/>
                <a:ea typeface="標楷體" panose="03000509000000000000" pitchFamily="65" charset="-120"/>
              </a:rPr>
              <a:t>方向、</a:t>
            </a:r>
            <a:r>
              <a:rPr lang="en-US" altLang="zh-TW" sz="2200" dirty="0" smtClean="0">
                <a:latin typeface="標楷體" panose="03000509000000000000" pitchFamily="65" charset="-120"/>
                <a:ea typeface="標楷體" panose="03000509000000000000" pitchFamily="65" charset="-120"/>
              </a:rPr>
              <a:t>B</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訂定研究方向</a:t>
            </a:r>
            <a:r>
              <a:rPr lang="zh-TW" altLang="en-US" sz="2200" dirty="0" smtClean="0">
                <a:latin typeface="標楷體" panose="03000509000000000000" pitchFamily="65" charset="-120"/>
                <a:ea typeface="標楷體" panose="03000509000000000000" pitchFamily="65" charset="-120"/>
              </a:rPr>
              <a:t>和部分內文撰寫</a:t>
            </a:r>
            <a:r>
              <a:rPr lang="en-US" altLang="zh-TW" sz="2200"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sz="2200" dirty="0" smtClean="0">
                <a:latin typeface="標楷體" panose="03000509000000000000" pitchFamily="65" charset="-120"/>
                <a:ea typeface="標楷體" panose="03000509000000000000" pitchFamily="65" charset="-120"/>
              </a:rPr>
              <a:t>教師著作所用國名一定要是「</a:t>
            </a:r>
            <a:r>
              <a:rPr lang="en-US" altLang="zh-TW" sz="2200" dirty="0" smtClean="0">
                <a:solidFill>
                  <a:srgbClr val="FF0000"/>
                </a:solidFill>
                <a:latin typeface="標楷體" panose="03000509000000000000" pitchFamily="65" charset="-120"/>
                <a:ea typeface="標楷體" panose="03000509000000000000" pitchFamily="65" charset="-120"/>
              </a:rPr>
              <a:t>Taiwan</a:t>
            </a:r>
            <a:r>
              <a:rPr lang="zh-TW" altLang="en-US" sz="2200" dirty="0" smtClean="0">
                <a:latin typeface="標楷體" panose="03000509000000000000" pitchFamily="65" charset="-120"/>
                <a:ea typeface="標楷體" panose="03000509000000000000" pitchFamily="65" charset="-120"/>
              </a:rPr>
              <a:t>」或「</a:t>
            </a:r>
            <a:r>
              <a:rPr lang="en-US" altLang="zh-TW" sz="2200" dirty="0">
                <a:solidFill>
                  <a:srgbClr val="FF0000"/>
                </a:solidFill>
                <a:latin typeface="標楷體" panose="03000509000000000000" pitchFamily="65" charset="-120"/>
                <a:ea typeface="標楷體" panose="03000509000000000000" pitchFamily="65" charset="-120"/>
              </a:rPr>
              <a:t>R.O.C</a:t>
            </a:r>
            <a:r>
              <a:rPr lang="zh-TW" altLang="en-US" sz="2200" dirty="0" smtClean="0">
                <a:latin typeface="標楷體" panose="03000509000000000000" pitchFamily="65" charset="-120"/>
                <a:ea typeface="標楷體" panose="03000509000000000000" pitchFamily="65" charset="-120"/>
              </a:rPr>
              <a:t>」，如出現「</a:t>
            </a:r>
            <a:r>
              <a:rPr lang="en-US" altLang="zh-TW" sz="2200" dirty="0" smtClean="0">
                <a:latin typeface="標楷體" panose="03000509000000000000" pitchFamily="65" charset="-120"/>
                <a:ea typeface="標楷體" panose="03000509000000000000" pitchFamily="65" charset="-120"/>
              </a:rPr>
              <a:t>Taiwan China</a:t>
            </a:r>
            <a:r>
              <a:rPr lang="zh-TW" altLang="en-US" sz="2200" dirty="0" smtClean="0">
                <a:latin typeface="標楷體" panose="03000509000000000000" pitchFamily="65" charset="-120"/>
                <a:ea typeface="標楷體" panose="03000509000000000000" pitchFamily="65" charset="-120"/>
              </a:rPr>
              <a:t>」之國名，請升等教師務必向發表期刊提出更正，若仍使用含有中華人民共和國之國名，該篇著作不得作為升等著作。</a:t>
            </a:r>
            <a:endParaRPr lang="en-US" altLang="zh-TW" sz="2200"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zh-TW" sz="2200" dirty="0">
                <a:solidFill>
                  <a:srgbClr val="FF0000"/>
                </a:solidFill>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專利發明</a:t>
            </a:r>
            <a:r>
              <a:rPr lang="zh-TW" altLang="zh-TW" sz="2200" dirty="0">
                <a:solidFill>
                  <a:srgbClr val="FF0000"/>
                </a:solidFill>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並非著作，</a:t>
            </a:r>
            <a:r>
              <a:rPr lang="zh-TW" altLang="en-US" sz="2200" dirty="0">
                <a:latin typeface="標楷體" panose="03000509000000000000" pitchFamily="65" charset="-120"/>
                <a:ea typeface="標楷體" panose="03000509000000000000" pitchFamily="65" charset="-120"/>
              </a:rPr>
              <a:t>須撰擬成技術報告書面形式</a:t>
            </a:r>
            <a:r>
              <a:rPr lang="en-US" altLang="zh-TW" sz="2200" dirty="0">
                <a:latin typeface="標楷體" panose="03000509000000000000" pitchFamily="65" charset="-120"/>
                <a:ea typeface="標楷體" panose="03000509000000000000" pitchFamily="65" charset="-120"/>
              </a:rPr>
              <a:t>(</a:t>
            </a:r>
            <a:r>
              <a:rPr lang="zh-TW" altLang="zh-TW" sz="2200" u="sng" dirty="0">
                <a:latin typeface="標楷體" panose="03000509000000000000" pitchFamily="65" charset="-120"/>
                <a:ea typeface="標楷體" panose="03000509000000000000" pitchFamily="65" charset="-120"/>
              </a:rPr>
              <a:t>研發理念</a:t>
            </a:r>
            <a:r>
              <a:rPr lang="zh-TW" altLang="zh-TW" sz="2200" dirty="0">
                <a:latin typeface="標楷體" panose="03000509000000000000" pitchFamily="65" charset="-120"/>
                <a:ea typeface="標楷體" panose="03000509000000000000" pitchFamily="65" charset="-120"/>
              </a:rPr>
              <a:t>、</a:t>
            </a:r>
            <a:r>
              <a:rPr lang="zh-TW" altLang="zh-TW" sz="2200" u="sng" dirty="0">
                <a:latin typeface="標楷體" panose="03000509000000000000" pitchFamily="65" charset="-120"/>
                <a:ea typeface="標楷體" panose="03000509000000000000" pitchFamily="65" charset="-120"/>
              </a:rPr>
              <a:t>學理基礎</a:t>
            </a:r>
            <a:r>
              <a:rPr lang="zh-TW" altLang="zh-TW" sz="2200" dirty="0">
                <a:latin typeface="標楷體" panose="03000509000000000000" pitchFamily="65" charset="-120"/>
                <a:ea typeface="標楷體" panose="03000509000000000000" pitchFamily="65" charset="-120"/>
              </a:rPr>
              <a:t>、</a:t>
            </a:r>
            <a:r>
              <a:rPr lang="zh-TW" altLang="zh-TW" sz="2200" u="sng" dirty="0">
                <a:latin typeface="標楷體" panose="03000509000000000000" pitchFamily="65" charset="-120"/>
                <a:ea typeface="標楷體" panose="03000509000000000000" pitchFamily="65" charset="-120"/>
              </a:rPr>
              <a:t>主題內容</a:t>
            </a:r>
            <a:r>
              <a:rPr lang="zh-TW" altLang="zh-TW" sz="2200" dirty="0">
                <a:latin typeface="標楷體" panose="03000509000000000000" pitchFamily="65" charset="-120"/>
                <a:ea typeface="標楷體" panose="03000509000000000000" pitchFamily="65" charset="-120"/>
              </a:rPr>
              <a:t>、</a:t>
            </a:r>
            <a:r>
              <a:rPr lang="zh-TW" altLang="zh-TW" sz="2200" u="sng" dirty="0">
                <a:latin typeface="標楷體" panose="03000509000000000000" pitchFamily="65" charset="-120"/>
                <a:ea typeface="標楷體" panose="03000509000000000000" pitchFamily="65" charset="-120"/>
              </a:rPr>
              <a:t>方法技巧</a:t>
            </a:r>
            <a:r>
              <a:rPr lang="zh-TW" altLang="zh-TW" sz="2200" dirty="0">
                <a:latin typeface="標楷體" panose="03000509000000000000" pitchFamily="65" charset="-120"/>
                <a:ea typeface="標楷體" panose="03000509000000000000" pitchFamily="65" charset="-120"/>
              </a:rPr>
              <a:t>及</a:t>
            </a:r>
            <a:r>
              <a:rPr lang="zh-TW" altLang="zh-TW" sz="2200" u="sng" dirty="0">
                <a:latin typeface="標楷體" panose="03000509000000000000" pitchFamily="65" charset="-120"/>
                <a:ea typeface="標楷體" panose="03000509000000000000" pitchFamily="65" charset="-120"/>
              </a:rPr>
              <a:t>成果貢獻</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，方得列為代表著作或參考著作</a:t>
            </a:r>
            <a:r>
              <a:rPr lang="zh-TW" altLang="en-US"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200" dirty="0">
                <a:latin typeface="標楷體" panose="03000509000000000000" pitchFamily="65" charset="-120"/>
                <a:ea typeface="標楷體" panose="03000509000000000000" pitchFamily="65" charset="-120"/>
              </a:rPr>
              <a:t>升等資料一經</a:t>
            </a:r>
            <a:r>
              <a:rPr lang="zh-TW" altLang="en-US" sz="2200" dirty="0">
                <a:solidFill>
                  <a:srgbClr val="FF0000"/>
                </a:solidFill>
                <a:latin typeface="標楷體" panose="03000509000000000000" pitchFamily="65" charset="-120"/>
                <a:ea typeface="標楷體" panose="03000509000000000000" pitchFamily="65" charset="-120"/>
              </a:rPr>
              <a:t>最低一級教評會</a:t>
            </a:r>
            <a:r>
              <a:rPr lang="en-US" altLang="zh-TW" sz="2200" dirty="0">
                <a:solidFill>
                  <a:srgbClr val="FF0000"/>
                </a:solidFill>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系教評會</a:t>
            </a:r>
            <a:r>
              <a:rPr lang="en-US" altLang="zh-TW" sz="2200" dirty="0">
                <a:solidFill>
                  <a:srgbClr val="FF0000"/>
                </a:solidFill>
                <a:latin typeface="標楷體" panose="03000509000000000000" pitchFamily="65" charset="-120"/>
                <a:ea typeface="標楷體" panose="03000509000000000000" pitchFamily="65" charset="-120"/>
              </a:rPr>
              <a:t>)</a:t>
            </a:r>
            <a:r>
              <a:rPr lang="zh-TW" altLang="en-US" sz="2200" b="1" dirty="0">
                <a:solidFill>
                  <a:srgbClr val="7030A0"/>
                </a:solidFill>
                <a:latin typeface="標楷體" panose="03000509000000000000" pitchFamily="65" charset="-120"/>
                <a:ea typeface="標楷體" panose="03000509000000000000" pitchFamily="65" charset="-120"/>
              </a:rPr>
              <a:t>啟動審議程序</a:t>
            </a:r>
            <a:r>
              <a:rPr lang="zh-TW" altLang="en-US" sz="2200" dirty="0">
                <a:latin typeface="標楷體" panose="03000509000000000000" pitchFamily="65" charset="-120"/>
                <a:ea typeface="標楷體" panose="03000509000000000000" pitchFamily="65" charset="-120"/>
              </a:rPr>
              <a:t>，則不得再進行任何增、刪、修改及抽換，亦不可再要求撤案，以維持審查一致性。</a:t>
            </a:r>
            <a:endParaRPr lang="zh-TW" altLang="zh-TW" sz="2200" dirty="0">
              <a:latin typeface="標楷體" panose="03000509000000000000" pitchFamily="65" charset="-120"/>
              <a:ea typeface="標楷體" panose="03000509000000000000" pitchFamily="65" charset="-120"/>
            </a:endParaRPr>
          </a:p>
          <a:p>
            <a:pPr lvl="0">
              <a:buFont typeface="Wingdings" panose="05000000000000000000" pitchFamily="2" charset="2"/>
              <a:buChar char="Ø"/>
            </a:pPr>
            <a:endParaRPr lang="en-US" altLang="zh-TW" dirty="0">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038" y="1118953"/>
            <a:ext cx="1371600" cy="1030224"/>
          </a:xfrm>
          <a:prstGeom prst="rect">
            <a:avLst/>
          </a:prstGeom>
        </p:spPr>
      </p:pic>
    </p:spTree>
    <p:extLst>
      <p:ext uri="{BB962C8B-B14F-4D97-AF65-F5344CB8AC3E}">
        <p14:creationId xmlns:p14="http://schemas.microsoft.com/office/powerpoint/2010/main" val="16582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ircle(in)">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ircle(in)">
                                      <p:cBhvr>
                                        <p:cTn id="3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升等審查注意事項</a:t>
            </a:r>
            <a:r>
              <a:rPr lang="en-US" altLang="zh-TW" dirty="0" smtClean="0">
                <a:latin typeface="標楷體" panose="03000509000000000000" pitchFamily="65" charset="-120"/>
                <a:ea typeface="標楷體" panose="03000509000000000000" pitchFamily="65" charset="-120"/>
              </a:rPr>
              <a:t>(3)</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378" y="1034232"/>
            <a:ext cx="1500960" cy="1172392"/>
          </a:xfrm>
          <a:prstGeom prst="rect">
            <a:avLst/>
          </a:prstGeom>
        </p:spPr>
      </p:pic>
      <p:sp>
        <p:nvSpPr>
          <p:cNvPr id="5" name="內容版面配置區 2"/>
          <p:cNvSpPr>
            <a:spLocks noGrp="1"/>
          </p:cNvSpPr>
          <p:nvPr>
            <p:ph idx="1"/>
          </p:nvPr>
        </p:nvSpPr>
        <p:spPr>
          <a:xfrm>
            <a:off x="1295402" y="2506132"/>
            <a:ext cx="9601196" cy="3953933"/>
          </a:xfrm>
        </p:spPr>
        <p:txBody>
          <a:bodyPr>
            <a:normAutofit fontScale="85000" lnSpcReduction="20000"/>
          </a:bodyPr>
          <a:lstStyle/>
          <a:p>
            <a:pPr lvl="0">
              <a:buFont typeface="Wingdings" panose="05000000000000000000" pitchFamily="2" charset="2"/>
              <a:buChar char="Ø"/>
            </a:pPr>
            <a:r>
              <a:rPr lang="zh-TW" altLang="zh-TW" dirty="0">
                <a:latin typeface="標楷體" panose="03000509000000000000" pitchFamily="65" charset="-120"/>
                <a:ea typeface="標楷體" panose="03000509000000000000" pitchFamily="65" charset="-120"/>
              </a:rPr>
              <a:t>著作目錄一覽表內之「著作名稱」請與期刊之著作名稱一致</a:t>
            </a:r>
            <a:r>
              <a:rPr lang="en-US" altLang="zh-TW" dirty="0">
                <a:latin typeface="標楷體" panose="03000509000000000000" pitchFamily="65" charset="-120"/>
                <a:ea typeface="標楷體" panose="03000509000000000000" pitchFamily="65" charset="-120"/>
              </a:rPr>
              <a:t>(</a:t>
            </a:r>
            <a:r>
              <a:rPr lang="zh-TW" altLang="zh-TW" dirty="0">
                <a:solidFill>
                  <a:srgbClr val="7030A0"/>
                </a:solidFill>
                <a:latin typeface="標楷體" panose="03000509000000000000" pitchFamily="65" charset="-120"/>
                <a:ea typeface="標楷體" panose="03000509000000000000" pitchFamily="65" charset="-120"/>
              </a:rPr>
              <a:t>英文字母大小寫均須一致</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zh-TW" dirty="0" smtClean="0">
                <a:latin typeface="標楷體" panose="03000509000000000000" pitchFamily="65" charset="-120"/>
                <a:ea typeface="標楷體" panose="03000509000000000000" pitchFamily="65" charset="-120"/>
              </a:rPr>
              <a:t>參考</a:t>
            </a:r>
            <a:r>
              <a:rPr lang="zh-TW" altLang="zh-TW" dirty="0">
                <a:latin typeface="標楷體" panose="03000509000000000000" pitchFamily="65" charset="-120"/>
                <a:ea typeface="標楷體" panose="03000509000000000000" pitchFamily="65" charset="-120"/>
              </a:rPr>
              <a:t>著作即代表著作外之期刊論文或專書，有關其他教學服務表現、獲獎紀錄</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等非屬參考著作範圍，建議老師移至</a:t>
            </a:r>
            <a:r>
              <a:rPr lang="zh-TW" altLang="zh-TW" dirty="0" smtClean="0">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教學、服務及輔導之</a:t>
            </a:r>
            <a:r>
              <a:rPr lang="zh-TW" altLang="zh-TW" dirty="0" smtClean="0">
                <a:solidFill>
                  <a:srgbClr val="7030A0"/>
                </a:solidFill>
                <a:latin typeface="標楷體" panose="03000509000000000000" pitchFamily="65" charset="-120"/>
                <a:ea typeface="標楷體" panose="03000509000000000000" pitchFamily="65" charset="-120"/>
              </a:rPr>
              <a:t>參考</a:t>
            </a:r>
            <a:r>
              <a:rPr lang="zh-TW" altLang="zh-TW" dirty="0">
                <a:solidFill>
                  <a:srgbClr val="7030A0"/>
                </a:solidFill>
                <a:latin typeface="標楷體" panose="03000509000000000000" pitchFamily="65" charset="-120"/>
                <a:ea typeface="標楷體" panose="03000509000000000000" pitchFamily="65" charset="-120"/>
              </a:rPr>
              <a:t>資料</a:t>
            </a:r>
            <a:r>
              <a:rPr lang="zh-TW"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著作</a:t>
            </a:r>
            <a:r>
              <a:rPr lang="zh-TW" altLang="zh-TW" dirty="0">
                <a:latin typeface="標楷體" panose="03000509000000000000" pitchFamily="65" charset="-120"/>
                <a:ea typeface="標楷體" panose="03000509000000000000" pitchFamily="65" charset="-120"/>
              </a:rPr>
              <a:t>放置</a:t>
            </a:r>
            <a:r>
              <a:rPr lang="zh-TW" altLang="zh-TW" dirty="0" smtClean="0">
                <a:latin typeface="標楷體" panose="03000509000000000000" pitchFamily="65" charset="-120"/>
                <a:ea typeface="標楷體" panose="03000509000000000000" pitchFamily="65" charset="-120"/>
              </a:rPr>
              <a:t>順序</a:t>
            </a:r>
            <a:r>
              <a:rPr lang="zh-TW" altLang="en-US" dirty="0" smtClean="0">
                <a:latin typeface="標楷體" panose="03000509000000000000" pitchFamily="65" charset="-120"/>
                <a:ea typeface="標楷體" panose="03000509000000000000" pitchFamily="65" charset="-120"/>
              </a:rPr>
              <a:t>須</a:t>
            </a:r>
            <a:r>
              <a:rPr lang="zh-TW" altLang="zh-TW" dirty="0" smtClean="0">
                <a:latin typeface="標楷體" panose="03000509000000000000" pitchFamily="65" charset="-120"/>
                <a:ea typeface="標楷體" panose="03000509000000000000" pitchFamily="65" charset="-120"/>
              </a:rPr>
              <a:t>與</a:t>
            </a:r>
            <a:r>
              <a:rPr lang="zh-TW" altLang="zh-TW" dirty="0">
                <a:latin typeface="標楷體" panose="03000509000000000000" pitchFamily="65" charset="-120"/>
                <a:ea typeface="標楷體" panose="03000509000000000000" pitchFamily="65" charset="-120"/>
              </a:rPr>
              <a:t>著作目錄一覽表之</a:t>
            </a:r>
            <a:r>
              <a:rPr lang="zh-TW" altLang="zh-TW" dirty="0" smtClean="0">
                <a:latin typeface="標楷體" panose="03000509000000000000" pitchFamily="65" charset="-120"/>
                <a:ea typeface="標楷體" panose="03000509000000000000" pitchFamily="65" charset="-120"/>
              </a:rPr>
              <a:t>順次一致</a:t>
            </a:r>
            <a:r>
              <a:rPr lang="zh-TW" altLang="zh-TW" dirty="0">
                <a:latin typeface="標楷體" panose="03000509000000000000" pitchFamily="65" charset="-120"/>
                <a:ea typeface="標楷體" panose="03000509000000000000" pitchFamily="65" charset="-120"/>
              </a:rPr>
              <a:t>，著作目錄一覽表中須明確填列出版</a:t>
            </a:r>
            <a:r>
              <a:rPr lang="zh-TW" altLang="zh-TW" b="1" dirty="0">
                <a:solidFill>
                  <a:srgbClr val="7030A0"/>
                </a:solidFill>
                <a:latin typeface="標楷體" panose="03000509000000000000" pitchFamily="65" charset="-120"/>
                <a:ea typeface="標楷體" panose="03000509000000000000" pitchFamily="65" charset="-120"/>
              </a:rPr>
              <a:t>年、月</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所填之出版時間須能於紙本資料中看出</a:t>
            </a:r>
            <a:r>
              <a:rPr lang="zh-TW" altLang="zh-TW" dirty="0">
                <a:latin typeface="標楷體" panose="03000509000000000000" pitchFamily="65" charset="-120"/>
                <a:ea typeface="標楷體" panose="03000509000000000000" pitchFamily="65" charset="-120"/>
              </a:rPr>
              <a:t>，如未出版之文章僅能填寫接受</a:t>
            </a:r>
            <a:r>
              <a:rPr lang="zh-TW" altLang="zh-TW" dirty="0" smtClean="0">
                <a:latin typeface="標楷體" panose="03000509000000000000" pitchFamily="65" charset="-120"/>
                <a:ea typeface="標楷體" panose="03000509000000000000" pitchFamily="65" charset="-120"/>
              </a:rPr>
              <a:t>日期</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產學合作案之</a:t>
            </a:r>
            <a:r>
              <a:rPr lang="zh-TW" altLang="en-US" dirty="0" smtClean="0">
                <a:solidFill>
                  <a:srgbClr val="7030A0"/>
                </a:solidFill>
                <a:latin typeface="標楷體" panose="03000509000000000000" pitchFamily="65" charset="-120"/>
                <a:ea typeface="標楷體" panose="03000509000000000000" pitchFamily="65" charset="-120"/>
              </a:rPr>
              <a:t>合約起日</a:t>
            </a:r>
            <a:r>
              <a:rPr lang="zh-TW" altLang="en-US" dirty="0" smtClean="0">
                <a:latin typeface="標楷體" panose="03000509000000000000" pitchFamily="65" charset="-120"/>
                <a:ea typeface="標楷體" panose="03000509000000000000" pitchFamily="65" charset="-120"/>
              </a:rPr>
              <a:t>如係在教師取得前一職級教師資格前，其合約屆滿有其成果，則在送審前，並據以完成技術報告之撰擬，仍應以</a:t>
            </a:r>
            <a:r>
              <a:rPr lang="zh-TW" altLang="en-US" dirty="0" smtClean="0">
                <a:solidFill>
                  <a:srgbClr val="FF0000"/>
                </a:solidFill>
                <a:latin typeface="標楷體" panose="03000509000000000000" pitchFamily="65" charset="-120"/>
                <a:ea typeface="標楷體" panose="03000509000000000000" pitchFamily="65" charset="-120"/>
              </a:rPr>
              <a:t>合約結束日</a:t>
            </a:r>
            <a:r>
              <a:rPr lang="zh-TW" altLang="en-US" dirty="0" smtClean="0">
                <a:latin typeface="標楷體" panose="03000509000000000000" pitchFamily="65" charset="-120"/>
                <a:ea typeface="標楷體" panose="03000509000000000000" pitchFamily="65" charset="-120"/>
              </a:rPr>
              <a:t>為取得前一職級教師資格後之成果認列。</a:t>
            </a:r>
            <a:endParaRPr lang="en-US" altLang="zh-TW" dirty="0" smtClean="0">
              <a:latin typeface="標楷體" panose="03000509000000000000" pitchFamily="65" charset="-120"/>
              <a:ea typeface="標楷體" panose="03000509000000000000" pitchFamily="65" charset="-120"/>
            </a:endParaRPr>
          </a:p>
          <a:p>
            <a:r>
              <a:rPr lang="zh-TW" altLang="en-US" sz="2100" dirty="0">
                <a:latin typeface="標楷體" panose="03000509000000000000" pitchFamily="65" charset="-120"/>
                <a:ea typeface="標楷體" panose="03000509000000000000" pitchFamily="65" charset="-120"/>
              </a:rPr>
              <a:t>以</a:t>
            </a:r>
            <a:r>
              <a:rPr lang="zh-TW" altLang="en-US" sz="2100" u="sng" dirty="0">
                <a:solidFill>
                  <a:srgbClr val="7030A0"/>
                </a:solidFill>
                <a:latin typeface="標楷體" panose="03000509000000000000" pitchFamily="65" charset="-120"/>
                <a:ea typeface="標楷體" panose="03000509000000000000" pitchFamily="65" charset="-120"/>
              </a:rPr>
              <a:t>作品</a:t>
            </a:r>
            <a:r>
              <a:rPr lang="zh-TW" altLang="en-US" sz="2100" dirty="0">
                <a:solidFill>
                  <a:srgbClr val="7030A0"/>
                </a:solidFill>
                <a:latin typeface="標楷體" panose="03000509000000000000" pitchFamily="65" charset="-120"/>
                <a:ea typeface="標楷體" panose="03000509000000000000" pitchFamily="65" charset="-120"/>
              </a:rPr>
              <a:t>、</a:t>
            </a:r>
            <a:r>
              <a:rPr lang="zh-TW" altLang="en-US" sz="2100" u="sng" dirty="0">
                <a:solidFill>
                  <a:srgbClr val="7030A0"/>
                </a:solidFill>
                <a:latin typeface="標楷體" panose="03000509000000000000" pitchFamily="65" charset="-120"/>
                <a:ea typeface="標楷體" panose="03000509000000000000" pitchFamily="65" charset="-120"/>
              </a:rPr>
              <a:t>成就證明</a:t>
            </a:r>
            <a:r>
              <a:rPr lang="zh-TW" altLang="en-US" sz="2100" dirty="0">
                <a:solidFill>
                  <a:srgbClr val="7030A0"/>
                </a:solidFill>
                <a:latin typeface="標楷體" panose="03000509000000000000" pitchFamily="65" charset="-120"/>
                <a:ea typeface="標楷體" panose="03000509000000000000" pitchFamily="65" charset="-120"/>
              </a:rPr>
              <a:t>或</a:t>
            </a:r>
            <a:r>
              <a:rPr lang="zh-TW" altLang="en-US" sz="2100" u="sng" dirty="0">
                <a:solidFill>
                  <a:srgbClr val="7030A0"/>
                </a:solidFill>
                <a:latin typeface="標楷體" panose="03000509000000000000" pitchFamily="65" charset="-120"/>
                <a:ea typeface="標楷體" panose="03000509000000000000" pitchFamily="65" charset="-120"/>
              </a:rPr>
              <a:t>技術報告</a:t>
            </a:r>
            <a:r>
              <a:rPr lang="zh-TW" altLang="en-US" sz="2100" dirty="0">
                <a:solidFill>
                  <a:srgbClr val="FF0000"/>
                </a:solidFill>
                <a:latin typeface="標楷體" panose="03000509000000000000" pitchFamily="65" charset="-120"/>
                <a:ea typeface="標楷體" panose="03000509000000000000" pitchFamily="65" charset="-120"/>
              </a:rPr>
              <a:t>送審通過者，應</a:t>
            </a:r>
            <a:r>
              <a:rPr lang="zh-TW" altLang="en-US" sz="2100" dirty="0" smtClean="0">
                <a:solidFill>
                  <a:srgbClr val="FF0000"/>
                </a:solidFill>
                <a:latin typeface="標楷體" panose="03000509000000000000" pitchFamily="65" charset="-120"/>
                <a:ea typeface="標楷體" panose="03000509000000000000" pitchFamily="65" charset="-120"/>
              </a:rPr>
              <a:t>依規定</a:t>
            </a:r>
            <a:r>
              <a:rPr lang="zh-TW" altLang="en-US" sz="2100" dirty="0">
                <a:solidFill>
                  <a:srgbClr val="FF0000"/>
                </a:solidFill>
                <a:latin typeface="標楷體" panose="03000509000000000000" pitchFamily="65" charset="-120"/>
                <a:ea typeface="標楷體" panose="03000509000000000000" pitchFamily="65" charset="-120"/>
              </a:rPr>
              <a:t>公開出版發行。如未能</a:t>
            </a:r>
            <a:r>
              <a:rPr lang="zh-TW" altLang="en-US" sz="2100" dirty="0" smtClean="0">
                <a:solidFill>
                  <a:srgbClr val="FF0000"/>
                </a:solidFill>
                <a:latin typeface="標楷體" panose="03000509000000000000" pitchFamily="65" charset="-120"/>
                <a:ea typeface="標楷體" panose="03000509000000000000" pitchFamily="65" charset="-120"/>
              </a:rPr>
              <a:t>於升</a:t>
            </a:r>
            <a:r>
              <a:rPr lang="zh-TW" altLang="en-US" sz="2100" dirty="0">
                <a:solidFill>
                  <a:srgbClr val="FF0000"/>
                </a:solidFill>
                <a:latin typeface="標楷體" panose="03000509000000000000" pitchFamily="65" charset="-120"/>
                <a:ea typeface="標楷體" panose="03000509000000000000" pitchFamily="65" charset="-120"/>
              </a:rPr>
              <a:t>等生效日起</a:t>
            </a:r>
            <a:r>
              <a:rPr lang="zh-TW" altLang="en-US" sz="2100" b="1" u="sng" dirty="0">
                <a:solidFill>
                  <a:srgbClr val="FF0000"/>
                </a:solidFill>
                <a:latin typeface="標楷體" panose="03000509000000000000" pitchFamily="65" charset="-120"/>
                <a:ea typeface="標楷體" panose="03000509000000000000" pitchFamily="65" charset="-120"/>
              </a:rPr>
              <a:t>一年內</a:t>
            </a:r>
            <a:r>
              <a:rPr lang="zh-TW" altLang="en-US" sz="2100" dirty="0">
                <a:solidFill>
                  <a:srgbClr val="FF0000"/>
                </a:solidFill>
                <a:latin typeface="標楷體" panose="03000509000000000000" pitchFamily="65" charset="-120"/>
                <a:ea typeface="標楷體" panose="03000509000000000000" pitchFamily="65" charset="-120"/>
              </a:rPr>
              <a:t>公開出版發行者，本校應撤銷該等級之教師資格及追繳其教師</a:t>
            </a:r>
            <a:r>
              <a:rPr lang="zh-TW" altLang="en-US" sz="2100" dirty="0" smtClean="0">
                <a:solidFill>
                  <a:srgbClr val="FF0000"/>
                </a:solidFill>
                <a:latin typeface="標楷體" panose="03000509000000000000" pitchFamily="65" charset="-120"/>
                <a:ea typeface="標楷體" panose="03000509000000000000" pitchFamily="65" charset="-120"/>
              </a:rPr>
              <a:t>證書</a:t>
            </a:r>
            <a:r>
              <a:rPr lang="zh-TW" altLang="en-US" sz="2100" dirty="0">
                <a:solidFill>
                  <a:srgbClr val="FF0000"/>
                </a:solidFill>
                <a:latin typeface="標楷體" panose="03000509000000000000" pitchFamily="65" charset="-120"/>
                <a:ea typeface="標楷體" panose="03000509000000000000" pitchFamily="65" charset="-120"/>
              </a:rPr>
              <a:t>，並報送教育部廢止該等級教師資格及註銷該等級教師證書。</a:t>
            </a:r>
            <a:r>
              <a:rPr lang="en-US" altLang="zh-TW" sz="1200" u="sng" dirty="0" smtClean="0">
                <a:solidFill>
                  <a:srgbClr val="0070C0"/>
                </a:solidFill>
                <a:latin typeface="王漢宗顏楷體繁" panose="02000500000000000000" pitchFamily="2" charset="-120"/>
                <a:ea typeface="王漢宗顏楷體繁" panose="02000500000000000000" pitchFamily="2" charset="-120"/>
              </a:rPr>
              <a:t>(</a:t>
            </a:r>
            <a:r>
              <a:rPr lang="zh-TW" altLang="en-US" sz="1200" u="sng" dirty="0" smtClean="0">
                <a:solidFill>
                  <a:srgbClr val="0070C0"/>
                </a:solidFill>
                <a:latin typeface="王漢宗顏楷體繁" panose="02000500000000000000" pitchFamily="2" charset="-120"/>
                <a:ea typeface="王漢宗顏楷體繁" panose="02000500000000000000" pitchFamily="2" charset="-120"/>
              </a:rPr>
              <a:t>本校教師聘任暨升等辦法第十九條</a:t>
            </a:r>
            <a:r>
              <a:rPr lang="zh-TW" altLang="en-US" sz="1200" u="sng" dirty="0">
                <a:solidFill>
                  <a:srgbClr val="0070C0"/>
                </a:solidFill>
                <a:latin typeface="王漢宗顏楷體繁" panose="02000500000000000000" pitchFamily="2" charset="-120"/>
                <a:ea typeface="王漢宗顏楷體繁" panose="02000500000000000000" pitchFamily="2" charset="-120"/>
              </a:rPr>
              <a:t>第三項</a:t>
            </a:r>
            <a:r>
              <a:rPr lang="en-US" altLang="zh-TW" sz="1200" u="sng" dirty="0">
                <a:solidFill>
                  <a:srgbClr val="0070C0"/>
                </a:solidFill>
                <a:latin typeface="王漢宗顏楷體繁" panose="02000500000000000000" pitchFamily="2" charset="-120"/>
                <a:ea typeface="王漢宗顏楷體繁" panose="02000500000000000000" pitchFamily="2" charset="-120"/>
              </a:rPr>
              <a:t>)</a:t>
            </a:r>
            <a:endParaRPr lang="zh-TW" altLang="en-US" sz="1200" dirty="0">
              <a:latin typeface="王漢宗顏楷體繁" panose="02000500000000000000" pitchFamily="2" charset="-120"/>
              <a:ea typeface="王漢宗顏楷體繁" panose="02000500000000000000" pitchFamily="2" charset="-120"/>
            </a:endParaRPr>
          </a:p>
          <a:p>
            <a:pPr>
              <a:buFont typeface="Wingdings" panose="05000000000000000000" pitchFamily="2" charset="2"/>
              <a:buChar char="Ø"/>
            </a:pP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3847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研討會論文出版發行證明</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283" y="2441488"/>
            <a:ext cx="4382820" cy="3745128"/>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757" y="2441488"/>
            <a:ext cx="4456670" cy="3745128"/>
          </a:xfrm>
          <a:prstGeom prst="rect">
            <a:avLst/>
          </a:prstGeom>
        </p:spPr>
      </p:pic>
      <p:sp>
        <p:nvSpPr>
          <p:cNvPr id="3" name="矩形 2"/>
          <p:cNvSpPr/>
          <p:nvPr/>
        </p:nvSpPr>
        <p:spPr>
          <a:xfrm>
            <a:off x="3525795" y="5601730"/>
            <a:ext cx="1589902" cy="4942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左箭號 5"/>
          <p:cNvSpPr/>
          <p:nvPr/>
        </p:nvSpPr>
        <p:spPr>
          <a:xfrm>
            <a:off x="9481751" y="4473146"/>
            <a:ext cx="527222" cy="16475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74093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6668" y="982131"/>
            <a:ext cx="9601196" cy="1303867"/>
          </a:xfrm>
        </p:spPr>
        <p:txBody>
          <a:bodyPr>
            <a:normAutofit/>
          </a:bodyPr>
          <a:lstStyle/>
          <a:p>
            <a:r>
              <a:rPr lang="zh-TW" altLang="en-US" sz="4800" dirty="0">
                <a:solidFill>
                  <a:schemeClr val="tx1"/>
                </a:solidFill>
                <a:latin typeface="王漢宗顏楷體繁" panose="02000500000000000000" pitchFamily="2" charset="-120"/>
                <a:ea typeface="王漢宗顏楷體繁" panose="02000500000000000000" pitchFamily="2" charset="-120"/>
              </a:rPr>
              <a:t>未來變革</a:t>
            </a:r>
            <a:endParaRPr lang="zh-TW" altLang="en-US" sz="4800" dirty="0">
              <a:solidFill>
                <a:schemeClr val="tx1"/>
              </a:solidFill>
            </a:endParaRPr>
          </a:p>
        </p:txBody>
      </p:sp>
      <p:sp>
        <p:nvSpPr>
          <p:cNvPr id="3" name="內容版面配置區 2"/>
          <p:cNvSpPr txBox="1">
            <a:spLocks/>
          </p:cNvSpPr>
          <p:nvPr/>
        </p:nvSpPr>
        <p:spPr>
          <a:xfrm>
            <a:off x="987915" y="2534051"/>
            <a:ext cx="10363826" cy="39624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zh-TW" altLang="en-US" dirty="0">
                <a:solidFill>
                  <a:srgbClr val="0070C0"/>
                </a:solidFill>
                <a:latin typeface="王漢宗顏楷體繁" panose="02000500000000000000" pitchFamily="2" charset="-120"/>
                <a:ea typeface="王漢宗顏楷體繁" panose="02000500000000000000" pitchFamily="2" charset="-120"/>
              </a:rPr>
              <a:t>自</a:t>
            </a:r>
            <a:r>
              <a:rPr lang="en-US" altLang="zh-TW" dirty="0">
                <a:solidFill>
                  <a:srgbClr val="0070C0"/>
                </a:solidFill>
                <a:latin typeface="王漢宗顏楷體繁" panose="02000500000000000000" pitchFamily="2" charset="-120"/>
                <a:ea typeface="王漢宗顏楷體繁" panose="02000500000000000000" pitchFamily="2" charset="-120"/>
              </a:rPr>
              <a:t>107</a:t>
            </a:r>
            <a:r>
              <a:rPr lang="zh-TW" altLang="zh-TW" dirty="0">
                <a:solidFill>
                  <a:srgbClr val="0070C0"/>
                </a:solidFill>
                <a:latin typeface="王漢宗顏楷體繁" panose="02000500000000000000" pitchFamily="2" charset="-120"/>
                <a:ea typeface="王漢宗顏楷體繁" panose="02000500000000000000" pitchFamily="2" charset="-120"/>
              </a:rPr>
              <a:t>學年度起</a:t>
            </a:r>
            <a:r>
              <a:rPr lang="en-US" altLang="zh-TW" dirty="0">
                <a:solidFill>
                  <a:srgbClr val="0070C0"/>
                </a:solidFill>
                <a:latin typeface="王漢宗顏楷體繁" panose="02000500000000000000" pitchFamily="2" charset="-120"/>
                <a:ea typeface="王漢宗顏楷體繁" panose="02000500000000000000" pitchFamily="2" charset="-120"/>
              </a:rPr>
              <a:t>(</a:t>
            </a:r>
            <a:r>
              <a:rPr lang="en-US" altLang="zh-TW" dirty="0">
                <a:solidFill>
                  <a:srgbClr val="FF0000"/>
                </a:solidFill>
                <a:latin typeface="王漢宗顏楷體繁" panose="02000500000000000000" pitchFamily="2" charset="-120"/>
                <a:ea typeface="王漢宗顏楷體繁" panose="02000500000000000000" pitchFamily="2" charset="-120"/>
              </a:rPr>
              <a:t>107</a:t>
            </a:r>
            <a:r>
              <a:rPr lang="zh-TW" altLang="en-US" dirty="0">
                <a:solidFill>
                  <a:srgbClr val="FF0000"/>
                </a:solidFill>
                <a:latin typeface="王漢宗顏楷體繁" panose="02000500000000000000" pitchFamily="2" charset="-120"/>
                <a:ea typeface="王漢宗顏楷體繁" panose="02000500000000000000" pitchFamily="2" charset="-120"/>
              </a:rPr>
              <a:t>年</a:t>
            </a:r>
            <a:r>
              <a:rPr lang="en-US" altLang="zh-TW" dirty="0">
                <a:solidFill>
                  <a:srgbClr val="FF0000"/>
                </a:solidFill>
                <a:latin typeface="王漢宗顏楷體繁" panose="02000500000000000000" pitchFamily="2" charset="-120"/>
                <a:ea typeface="王漢宗顏楷體繁" panose="02000500000000000000" pitchFamily="2" charset="-120"/>
              </a:rPr>
              <a:t>8</a:t>
            </a:r>
            <a:r>
              <a:rPr lang="zh-TW" altLang="en-US" dirty="0">
                <a:solidFill>
                  <a:srgbClr val="FF0000"/>
                </a:solidFill>
                <a:latin typeface="王漢宗顏楷體繁" panose="02000500000000000000" pitchFamily="2" charset="-120"/>
                <a:ea typeface="王漢宗顏楷體繁" panose="02000500000000000000" pitchFamily="2" charset="-120"/>
              </a:rPr>
              <a:t>月</a:t>
            </a:r>
            <a:r>
              <a:rPr lang="en-US" altLang="zh-TW" dirty="0">
                <a:solidFill>
                  <a:srgbClr val="FF0000"/>
                </a:solidFill>
                <a:latin typeface="王漢宗顏楷體繁" panose="02000500000000000000" pitchFamily="2" charset="-120"/>
                <a:ea typeface="王漢宗顏楷體繁" panose="02000500000000000000" pitchFamily="2" charset="-120"/>
              </a:rPr>
              <a:t>1</a:t>
            </a:r>
            <a:r>
              <a:rPr lang="zh-TW" altLang="en-US" dirty="0">
                <a:solidFill>
                  <a:srgbClr val="FF0000"/>
                </a:solidFill>
                <a:latin typeface="王漢宗顏楷體繁" panose="02000500000000000000" pitchFamily="2" charset="-120"/>
                <a:ea typeface="王漢宗顏楷體繁" panose="02000500000000000000" pitchFamily="2" charset="-120"/>
              </a:rPr>
              <a:t>日</a:t>
            </a:r>
            <a:r>
              <a:rPr lang="zh-TW" altLang="zh-TW" dirty="0">
                <a:solidFill>
                  <a:srgbClr val="0070C0"/>
                </a:solidFill>
                <a:latin typeface="王漢宗顏楷體繁" panose="02000500000000000000" pitchFamily="2" charset="-120"/>
                <a:ea typeface="王漢宗顏楷體繁" panose="02000500000000000000" pitchFamily="2" charset="-120"/>
              </a:rPr>
              <a:t>升等生效</a:t>
            </a:r>
            <a:r>
              <a:rPr lang="en-US" altLang="zh-TW" dirty="0">
                <a:solidFill>
                  <a:schemeClr val="accent6">
                    <a:lumMod val="75000"/>
                  </a:schemeClr>
                </a:solidFill>
                <a:latin typeface="王漢宗顏楷體繁" panose="02000500000000000000" pitchFamily="2" charset="-120"/>
                <a:ea typeface="王漢宗顏楷體繁" panose="02000500000000000000" pitchFamily="2" charset="-120"/>
              </a:rPr>
              <a:t>【107/02/01</a:t>
            </a:r>
            <a:r>
              <a:rPr lang="zh-TW" altLang="en-US" dirty="0">
                <a:solidFill>
                  <a:srgbClr val="0070C0"/>
                </a:solidFill>
                <a:latin typeface="王漢宗顏楷體繁" panose="02000500000000000000" pitchFamily="2" charset="-120"/>
                <a:ea typeface="王漢宗顏楷體繁" panose="02000500000000000000" pitchFamily="2" charset="-120"/>
              </a:rPr>
              <a:t>提出升等者</a:t>
            </a:r>
            <a:r>
              <a:rPr lang="en-US" altLang="zh-TW" dirty="0">
                <a:solidFill>
                  <a:srgbClr val="0070C0"/>
                </a:solidFill>
                <a:latin typeface="王漢宗顏楷體繁" panose="02000500000000000000" pitchFamily="2" charset="-120"/>
                <a:ea typeface="王漢宗顏楷體繁" panose="02000500000000000000" pitchFamily="2" charset="-120"/>
              </a:rPr>
              <a:t>】)</a:t>
            </a:r>
            <a:r>
              <a:rPr lang="zh-TW" altLang="zh-TW" dirty="0">
                <a:solidFill>
                  <a:srgbClr val="0070C0"/>
                </a:solidFill>
                <a:latin typeface="王漢宗顏楷體繁" panose="02000500000000000000" pitchFamily="2" charset="-120"/>
                <a:ea typeface="王漢宗顏楷體繁" panose="02000500000000000000" pitchFamily="2" charset="-120"/>
              </a:rPr>
              <a:t>升等</a:t>
            </a:r>
            <a:r>
              <a:rPr lang="zh-TW" altLang="en-US" dirty="0">
                <a:solidFill>
                  <a:srgbClr val="0070C0"/>
                </a:solidFill>
                <a:latin typeface="王漢宗顏楷體繁" panose="02000500000000000000" pitchFamily="2" charset="-120"/>
                <a:ea typeface="王漢宗顏楷體繁" panose="02000500000000000000" pitchFamily="2" charset="-120"/>
              </a:rPr>
              <a:t>教師開始適用。</a:t>
            </a:r>
            <a:endParaRPr lang="en-US" altLang="zh-TW" dirty="0">
              <a:solidFill>
                <a:srgbClr val="0070C0"/>
              </a:solidFill>
              <a:latin typeface="王漢宗顏楷體繁" panose="02000500000000000000" pitchFamily="2" charset="-120"/>
              <a:ea typeface="王漢宗顏楷體繁" panose="02000500000000000000" pitchFamily="2" charset="-120"/>
            </a:endParaRPr>
          </a:p>
          <a:p>
            <a:pPr marL="533400" indent="-533400">
              <a:buFont typeface="Wingdings" panose="05000000000000000000" pitchFamily="2" charset="2"/>
              <a:buChar char="u"/>
            </a:pPr>
            <a:r>
              <a:rPr lang="zh-TW" altLang="en-US" dirty="0">
                <a:solidFill>
                  <a:srgbClr val="0070C0"/>
                </a:solidFill>
                <a:latin typeface="王漢宗顏楷體繁" panose="02000500000000000000" pitchFamily="2" charset="-120"/>
                <a:ea typeface="王漢宗顏楷體繁" panose="02000500000000000000" pitchFamily="2" charset="-120"/>
              </a:rPr>
              <a:t>升等</a:t>
            </a:r>
            <a:r>
              <a:rPr lang="zh-TW" altLang="zh-TW" b="1" dirty="0">
                <a:solidFill>
                  <a:srgbClr val="FF0000"/>
                </a:solidFill>
                <a:latin typeface="王漢宗顏楷體繁" panose="02000500000000000000" pitchFamily="2" charset="-120"/>
                <a:ea typeface="王漢宗顏楷體繁" panose="02000500000000000000" pitchFamily="2" charset="-120"/>
              </a:rPr>
              <a:t>教授</a:t>
            </a:r>
            <a:r>
              <a:rPr lang="zh-TW" altLang="zh-TW" dirty="0">
                <a:solidFill>
                  <a:srgbClr val="0070C0"/>
                </a:solidFill>
                <a:latin typeface="王漢宗顏楷體繁" panose="02000500000000000000" pitchFamily="2" charset="-120"/>
                <a:ea typeface="王漢宗顏楷體繁" panose="02000500000000000000" pitchFamily="2" charset="-120"/>
              </a:rPr>
              <a:t>職級者，外審通過分數為</a:t>
            </a:r>
            <a:r>
              <a:rPr lang="en-US" altLang="zh-TW" b="1" dirty="0">
                <a:solidFill>
                  <a:srgbClr val="FF0000"/>
                </a:solidFill>
                <a:latin typeface="王漢宗顏楷體繁" panose="02000500000000000000" pitchFamily="2" charset="-120"/>
                <a:ea typeface="王漢宗顏楷體繁" panose="02000500000000000000" pitchFamily="2" charset="-120"/>
              </a:rPr>
              <a:t>75</a:t>
            </a:r>
            <a:r>
              <a:rPr lang="zh-TW" altLang="zh-TW" dirty="0">
                <a:solidFill>
                  <a:srgbClr val="0070C0"/>
                </a:solidFill>
                <a:latin typeface="王漢宗顏楷體繁" panose="02000500000000000000" pitchFamily="2" charset="-120"/>
                <a:ea typeface="王漢宗顏楷體繁" panose="02000500000000000000" pitchFamily="2" charset="-120"/>
              </a:rPr>
              <a:t>分。</a:t>
            </a:r>
            <a:r>
              <a:rPr lang="en-US" altLang="zh-TW" dirty="0">
                <a:solidFill>
                  <a:srgbClr val="0070C0"/>
                </a:solidFill>
                <a:latin typeface="王漢宗顏楷體繁" panose="02000500000000000000" pitchFamily="2" charset="-120"/>
                <a:ea typeface="王漢宗顏楷體繁" panose="02000500000000000000" pitchFamily="2" charset="-120"/>
              </a:rPr>
              <a:t>(</a:t>
            </a:r>
            <a:r>
              <a:rPr lang="zh-TW" altLang="zh-TW" b="1" u="sng" dirty="0">
                <a:solidFill>
                  <a:srgbClr val="FF0000"/>
                </a:solidFill>
                <a:latin typeface="王漢宗顏楷體繁" panose="02000500000000000000" pitchFamily="2" charset="-120"/>
                <a:ea typeface="王漢宗顏楷體繁" panose="02000500000000000000" pitchFamily="2" charset="-120"/>
              </a:rPr>
              <a:t>三位</a:t>
            </a:r>
            <a:r>
              <a:rPr lang="zh-TW" altLang="zh-TW" dirty="0">
                <a:latin typeface="王漢宗顏楷體繁" panose="02000500000000000000" pitchFamily="2" charset="-120"/>
                <a:ea typeface="王漢宗顏楷體繁" panose="02000500000000000000" pitchFamily="2" charset="-120"/>
              </a:rPr>
              <a:t>審查人審查，其中至少需有</a:t>
            </a:r>
            <a:r>
              <a:rPr lang="zh-TW" altLang="zh-TW" dirty="0">
                <a:solidFill>
                  <a:srgbClr val="FF0000"/>
                </a:solidFill>
                <a:latin typeface="王漢宗顏楷體繁" panose="02000500000000000000" pitchFamily="2" charset="-120"/>
                <a:ea typeface="王漢宗顏楷體繁" panose="02000500000000000000" pitchFamily="2" charset="-120"/>
              </a:rPr>
              <a:t>二人</a:t>
            </a:r>
            <a:r>
              <a:rPr lang="zh-TW" altLang="zh-TW" dirty="0">
                <a:latin typeface="王漢宗顏楷體繁" panose="02000500000000000000" pitchFamily="2" charset="-120"/>
                <a:ea typeface="王漢宗顏楷體繁" panose="02000500000000000000" pitchFamily="2" charset="-120"/>
              </a:rPr>
              <a:t>評定分數達</a:t>
            </a:r>
            <a:r>
              <a:rPr lang="zh-TW" altLang="zh-TW" dirty="0">
                <a:solidFill>
                  <a:srgbClr val="FF0000"/>
                </a:solidFill>
                <a:latin typeface="王漢宗顏楷體繁" panose="02000500000000000000" pitchFamily="2" charset="-120"/>
                <a:ea typeface="王漢宗顏楷體繁" panose="02000500000000000000" pitchFamily="2" charset="-120"/>
              </a:rPr>
              <a:t>七十</a:t>
            </a:r>
            <a:r>
              <a:rPr lang="zh-TW" altLang="en-US" dirty="0">
                <a:solidFill>
                  <a:srgbClr val="FF0000"/>
                </a:solidFill>
                <a:latin typeface="王漢宗顏楷體繁" panose="02000500000000000000" pitchFamily="2" charset="-120"/>
                <a:ea typeface="王漢宗顏楷體繁" panose="02000500000000000000" pitchFamily="2" charset="-120"/>
              </a:rPr>
              <a:t>五</a:t>
            </a:r>
            <a:r>
              <a:rPr lang="zh-TW" altLang="zh-TW" dirty="0">
                <a:solidFill>
                  <a:srgbClr val="FF0000"/>
                </a:solidFill>
                <a:latin typeface="王漢宗顏楷體繁" panose="02000500000000000000" pitchFamily="2" charset="-120"/>
                <a:ea typeface="王漢宗顏楷體繁" panose="02000500000000000000" pitchFamily="2" charset="-120"/>
              </a:rPr>
              <a:t>分以上</a:t>
            </a:r>
            <a:r>
              <a:rPr lang="zh-TW" altLang="zh-TW" dirty="0">
                <a:latin typeface="王漢宗顏楷體繁" panose="02000500000000000000" pitchFamily="2" charset="-120"/>
                <a:ea typeface="王漢宗顏楷體繁" panose="02000500000000000000" pitchFamily="2" charset="-120"/>
              </a:rPr>
              <a:t>，</a:t>
            </a:r>
            <a:r>
              <a:rPr lang="zh-TW" altLang="zh-TW" b="1" u="sng" dirty="0">
                <a:solidFill>
                  <a:srgbClr val="FF0000"/>
                </a:solidFill>
                <a:latin typeface="王漢宗顏楷體繁" panose="02000500000000000000" pitchFamily="2" charset="-120"/>
                <a:ea typeface="王漢宗顏楷體繁" panose="02000500000000000000" pitchFamily="2" charset="-120"/>
              </a:rPr>
              <a:t>且</a:t>
            </a:r>
            <a:r>
              <a:rPr lang="zh-TW" altLang="zh-TW" dirty="0">
                <a:latin typeface="王漢宗顏楷體繁" panose="02000500000000000000" pitchFamily="2" charset="-120"/>
                <a:ea typeface="王漢宗顏楷體繁" panose="02000500000000000000" pitchFamily="2" charset="-120"/>
              </a:rPr>
              <a:t>審查人評分</a:t>
            </a:r>
            <a:r>
              <a:rPr lang="zh-TW" altLang="zh-TW" dirty="0">
                <a:solidFill>
                  <a:srgbClr val="FF0000"/>
                </a:solidFill>
                <a:latin typeface="王漢宗顏楷體繁" panose="02000500000000000000" pitchFamily="2" charset="-120"/>
                <a:ea typeface="王漢宗顏楷體繁" panose="02000500000000000000" pitchFamily="2" charset="-120"/>
              </a:rPr>
              <a:t>總平均</a:t>
            </a:r>
            <a:r>
              <a:rPr lang="zh-TW" altLang="zh-TW" dirty="0">
                <a:latin typeface="王漢宗顏楷體繁" panose="02000500000000000000" pitchFamily="2" charset="-120"/>
                <a:ea typeface="王漢宗顏楷體繁" panose="02000500000000000000" pitchFamily="2" charset="-120"/>
              </a:rPr>
              <a:t>亦達</a:t>
            </a:r>
            <a:r>
              <a:rPr lang="zh-TW" altLang="zh-TW" dirty="0">
                <a:solidFill>
                  <a:srgbClr val="FF0000"/>
                </a:solidFill>
                <a:latin typeface="王漢宗顏楷體繁" panose="02000500000000000000" pitchFamily="2" charset="-120"/>
                <a:ea typeface="王漢宗顏楷體繁" panose="02000500000000000000" pitchFamily="2" charset="-120"/>
              </a:rPr>
              <a:t>七十</a:t>
            </a:r>
            <a:r>
              <a:rPr lang="zh-TW" altLang="en-US" dirty="0">
                <a:solidFill>
                  <a:srgbClr val="FF0000"/>
                </a:solidFill>
                <a:latin typeface="王漢宗顏楷體繁" panose="02000500000000000000" pitchFamily="2" charset="-120"/>
                <a:ea typeface="王漢宗顏楷體繁" panose="02000500000000000000" pitchFamily="2" charset="-120"/>
              </a:rPr>
              <a:t>五</a:t>
            </a:r>
            <a:r>
              <a:rPr lang="zh-TW" altLang="zh-TW" dirty="0">
                <a:solidFill>
                  <a:srgbClr val="FF0000"/>
                </a:solidFill>
                <a:latin typeface="王漢宗顏楷體繁" panose="02000500000000000000" pitchFamily="2" charset="-120"/>
                <a:ea typeface="王漢宗顏楷體繁" panose="02000500000000000000" pitchFamily="2" charset="-120"/>
              </a:rPr>
              <a:t>分以上</a:t>
            </a:r>
            <a:r>
              <a:rPr lang="zh-TW" altLang="zh-TW" dirty="0">
                <a:latin typeface="王漢宗顏楷體繁" panose="02000500000000000000" pitchFamily="2" charset="-120"/>
                <a:ea typeface="王漢宗顏楷體繁" panose="02000500000000000000" pitchFamily="2" charset="-120"/>
              </a:rPr>
              <a:t>者為符合</a:t>
            </a:r>
            <a:r>
              <a:rPr lang="zh-TW" altLang="en-US" dirty="0">
                <a:latin typeface="王漢宗顏楷體繁" panose="02000500000000000000" pitchFamily="2" charset="-120"/>
                <a:ea typeface="王漢宗顏楷體繁" panose="02000500000000000000" pitchFamily="2" charset="-120"/>
              </a:rPr>
              <a:t>外審通過</a:t>
            </a:r>
            <a:r>
              <a:rPr lang="zh-TW" altLang="zh-TW" dirty="0">
                <a:latin typeface="王漢宗顏楷體繁" panose="02000500000000000000" pitchFamily="2" charset="-120"/>
                <a:ea typeface="王漢宗顏楷體繁" panose="02000500000000000000" pitchFamily="2" charset="-120"/>
              </a:rPr>
              <a:t>標準</a:t>
            </a:r>
            <a:r>
              <a:rPr lang="zh-TW" altLang="en-US" dirty="0">
                <a:latin typeface="王漢宗顏楷體繁" panose="02000500000000000000" pitchFamily="2" charset="-120"/>
                <a:ea typeface="王漢宗顏楷體繁" panose="02000500000000000000" pitchFamily="2" charset="-120"/>
              </a:rPr>
              <a:t>。</a:t>
            </a:r>
            <a:r>
              <a:rPr lang="en-US" altLang="zh-TW" dirty="0">
                <a:solidFill>
                  <a:srgbClr val="0070C0"/>
                </a:solidFill>
                <a:latin typeface="王漢宗顏楷體繁" panose="02000500000000000000" pitchFamily="2" charset="-120"/>
                <a:ea typeface="王漢宗顏楷體繁" panose="02000500000000000000" pitchFamily="2" charset="-120"/>
              </a:rPr>
              <a:t>)</a:t>
            </a:r>
            <a:endParaRPr lang="zh-TW" altLang="zh-TW" dirty="0">
              <a:solidFill>
                <a:srgbClr val="0070C0"/>
              </a:solidFill>
              <a:latin typeface="王漢宗顏楷體繁" panose="02000500000000000000" pitchFamily="2" charset="-120"/>
              <a:ea typeface="王漢宗顏楷體繁" panose="02000500000000000000" pitchFamily="2" charset="-120"/>
            </a:endParaRPr>
          </a:p>
          <a:p>
            <a:pPr marL="541338" indent="-541338">
              <a:buFont typeface="Wingdings" panose="05000000000000000000" pitchFamily="2" charset="2"/>
              <a:buChar char="u"/>
            </a:pPr>
            <a:r>
              <a:rPr lang="zh-TW" altLang="zh-TW" dirty="0">
                <a:solidFill>
                  <a:srgbClr val="0070C0"/>
                </a:solidFill>
                <a:latin typeface="王漢宗顏楷體繁" panose="02000500000000000000" pitchFamily="2" charset="-120"/>
                <a:ea typeface="王漢宗顏楷體繁" panose="02000500000000000000" pitchFamily="2" charset="-120"/>
              </a:rPr>
              <a:t>升等未獲通過教師需有</a:t>
            </a:r>
            <a:r>
              <a:rPr lang="zh-TW" altLang="zh-TW" dirty="0">
                <a:solidFill>
                  <a:srgbClr val="FF0000"/>
                </a:solidFill>
                <a:latin typeface="王漢宗顏楷體繁" panose="02000500000000000000" pitchFamily="2" charset="-120"/>
                <a:ea typeface="王漢宗顏楷體繁" panose="02000500000000000000" pitchFamily="2" charset="-120"/>
              </a:rPr>
              <a:t>至少一篇不同著作</a:t>
            </a:r>
            <a:r>
              <a:rPr lang="zh-TW" altLang="zh-TW" u="sng" dirty="0">
                <a:solidFill>
                  <a:schemeClr val="accent6">
                    <a:lumMod val="75000"/>
                  </a:schemeClr>
                </a:solidFill>
                <a:latin typeface="王漢宗顏楷體繁" panose="02000500000000000000" pitchFamily="2" charset="-120"/>
                <a:ea typeface="王漢宗顏楷體繁" panose="02000500000000000000" pitchFamily="2" charset="-120"/>
              </a:rPr>
              <a:t>且</a:t>
            </a:r>
            <a:r>
              <a:rPr lang="zh-TW" altLang="zh-TW" dirty="0">
                <a:solidFill>
                  <a:srgbClr val="FF0000"/>
                </a:solidFill>
                <a:latin typeface="王漢宗顏楷體繁" panose="02000500000000000000" pitchFamily="2" charset="-120"/>
                <a:ea typeface="王漢宗顏楷體繁" panose="02000500000000000000" pitchFamily="2" charset="-120"/>
              </a:rPr>
              <a:t>列入本次升等代表作或參考作</a:t>
            </a:r>
            <a:r>
              <a:rPr lang="en-US" altLang="zh-TW" dirty="0">
                <a:solidFill>
                  <a:srgbClr val="0070C0"/>
                </a:solidFill>
                <a:latin typeface="王漢宗顏楷體繁" panose="02000500000000000000" pitchFamily="2" charset="-120"/>
                <a:ea typeface="王漢宗顏楷體繁" panose="02000500000000000000" pitchFamily="2" charset="-120"/>
              </a:rPr>
              <a:t>(</a:t>
            </a:r>
            <a:r>
              <a:rPr lang="zh-TW" altLang="zh-TW" dirty="0">
                <a:solidFill>
                  <a:srgbClr val="0070C0"/>
                </a:solidFill>
                <a:latin typeface="王漢宗顏楷體繁" panose="02000500000000000000" pitchFamily="2" charset="-120"/>
                <a:ea typeface="王漢宗顏楷體繁" panose="02000500000000000000" pitchFamily="2" charset="-120"/>
              </a:rPr>
              <a:t>含專門著作、應用技術報告、教學成果技術報告</a:t>
            </a:r>
            <a:r>
              <a:rPr lang="en-US" altLang="zh-TW" dirty="0">
                <a:solidFill>
                  <a:srgbClr val="0070C0"/>
                </a:solidFill>
                <a:latin typeface="王漢宗顏楷體繁" panose="02000500000000000000" pitchFamily="2" charset="-120"/>
                <a:ea typeface="王漢宗顏楷體繁" panose="02000500000000000000" pitchFamily="2" charset="-120"/>
              </a:rPr>
              <a:t>)</a:t>
            </a:r>
            <a:r>
              <a:rPr lang="zh-TW" altLang="zh-TW" dirty="0">
                <a:solidFill>
                  <a:srgbClr val="0070C0"/>
                </a:solidFill>
                <a:latin typeface="王漢宗顏楷體繁" panose="02000500000000000000" pitchFamily="2" charset="-120"/>
                <a:ea typeface="王漢宗顏楷體繁" panose="02000500000000000000" pitchFamily="2" charset="-120"/>
              </a:rPr>
              <a:t>，始得再提出升等。該著作最早採認至教師該次未通過升等案提出申請日前</a:t>
            </a:r>
            <a:r>
              <a:rPr lang="en-US" altLang="zh-TW" dirty="0">
                <a:solidFill>
                  <a:srgbClr val="FF0000"/>
                </a:solidFill>
                <a:latin typeface="王漢宗顏楷體繁" panose="02000500000000000000" pitchFamily="2" charset="-120"/>
                <a:ea typeface="王漢宗顏楷體繁" panose="02000500000000000000" pitchFamily="2" charset="-120"/>
              </a:rPr>
              <a:t>2</a:t>
            </a:r>
            <a:r>
              <a:rPr lang="zh-TW" altLang="zh-TW" dirty="0">
                <a:solidFill>
                  <a:srgbClr val="FF0000"/>
                </a:solidFill>
                <a:latin typeface="王漢宗顏楷體繁" panose="02000500000000000000" pitchFamily="2" charset="-120"/>
                <a:ea typeface="王漢宗顏楷體繁" panose="02000500000000000000" pitchFamily="2" charset="-120"/>
              </a:rPr>
              <a:t>年</a:t>
            </a:r>
            <a:r>
              <a:rPr lang="zh-TW" altLang="en-US" dirty="0">
                <a:solidFill>
                  <a:srgbClr val="0070C0"/>
                </a:solidFill>
                <a:latin typeface="王漢宗顏楷體繁" panose="02000500000000000000" pitchFamily="2" charset="-120"/>
                <a:ea typeface="王漢宗顏楷體繁" panose="02000500000000000000" pitchFamily="2" charset="-120"/>
              </a:rPr>
              <a:t>。</a:t>
            </a:r>
            <a:endParaRPr lang="en-US" altLang="zh-TW" dirty="0">
              <a:solidFill>
                <a:srgbClr val="0070C0"/>
              </a:solidFill>
              <a:latin typeface="王漢宗顏楷體繁" panose="02000500000000000000" pitchFamily="2" charset="-120"/>
              <a:ea typeface="王漢宗顏楷體繁" panose="02000500000000000000" pitchFamily="2" charset="-120"/>
            </a:endParaRPr>
          </a:p>
          <a:p>
            <a:pPr>
              <a:buFont typeface="Wingdings" panose="05000000000000000000" pitchFamily="2" charset="2"/>
              <a:buChar char="u"/>
            </a:pP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596" y="896777"/>
            <a:ext cx="2022015" cy="1474574"/>
          </a:xfrm>
          <a:prstGeom prst="rect">
            <a:avLst/>
          </a:prstGeom>
        </p:spPr>
      </p:pic>
    </p:spTree>
    <p:extLst>
      <p:ext uri="{BB962C8B-B14F-4D97-AF65-F5344CB8AC3E}">
        <p14:creationId xmlns:p14="http://schemas.microsoft.com/office/powerpoint/2010/main" val="4041463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18353" y="653535"/>
            <a:ext cx="5934969" cy="58987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smtClean="0">
                <a:solidFill>
                  <a:schemeClr val="accent6">
                    <a:lumMod val="75000"/>
                  </a:schemeClr>
                </a:solidFill>
                <a:latin typeface="王漢宗顏楷體繁" panose="02000500000000000000" pitchFamily="2" charset="-120"/>
                <a:ea typeface="王漢宗顏楷體繁" panose="02000500000000000000" pitchFamily="2" charset="-120"/>
              </a:rPr>
              <a:t>教師送審相關學術倫理觀念</a:t>
            </a:r>
            <a:endParaRPr lang="zh-TW" altLang="en-US" sz="32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pic>
        <p:nvPicPr>
          <p:cNvPr id="3" name="圖片版面配置區 6">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l="5570" r="5570"/>
          <a:stretch>
            <a:fillRect/>
          </a:stretch>
        </p:blipFill>
        <p:spPr>
          <a:xfrm>
            <a:off x="6527011" y="457200"/>
            <a:ext cx="5194976" cy="5869231"/>
          </a:xfrm>
          <a:prstGeom prst="roundRect">
            <a:avLst>
              <a:gd name="adj" fmla="val 4943"/>
            </a:avLst>
          </a:prstGeom>
        </p:spPr>
      </p:pic>
      <p:sp>
        <p:nvSpPr>
          <p:cNvPr id="4" name="文字版面配置區 3"/>
          <p:cNvSpPr txBox="1">
            <a:spLocks/>
          </p:cNvSpPr>
          <p:nvPr/>
        </p:nvSpPr>
        <p:spPr>
          <a:xfrm>
            <a:off x="508000" y="1524000"/>
            <a:ext cx="6019011" cy="3527291"/>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buFont typeface="+mj-lt"/>
              <a:buAutoNum type="arabicPeriod"/>
            </a:pPr>
            <a:r>
              <a:rPr lang="zh-TW" altLang="zh-TW" u="sng" dirty="0" smtClean="0">
                <a:solidFill>
                  <a:srgbClr val="FF0000"/>
                </a:solidFill>
                <a:latin typeface="標楷體" panose="03000509000000000000" pitchFamily="65" charset="-120"/>
                <a:ea typeface="標楷體" panose="03000509000000000000" pitchFamily="65" charset="-120"/>
              </a:rPr>
              <a:t>學生與指導教授應</a:t>
            </a:r>
            <a:r>
              <a:rPr lang="zh-TW" altLang="zh-TW" b="1" u="sng" dirty="0" smtClean="0">
                <a:solidFill>
                  <a:srgbClr val="FF0000"/>
                </a:solidFill>
                <a:latin typeface="標楷體" panose="03000509000000000000" pitchFamily="65" charset="-120"/>
                <a:ea typeface="標楷體" panose="03000509000000000000" pitchFamily="65" charset="-120"/>
              </a:rPr>
              <a:t>事先</a:t>
            </a:r>
            <a:r>
              <a:rPr lang="zh-TW" altLang="zh-TW" dirty="0" smtClean="0">
                <a:latin typeface="標楷體" panose="03000509000000000000" pitchFamily="65" charset="-120"/>
                <a:ea typeface="標楷體" panose="03000509000000000000" pitchFamily="65" charset="-120"/>
              </a:rPr>
              <a:t>就論文著作權歸屬及事後權利行使方式，包括論文公開發表、發表時著作人姓名標示、論文事後可作何種修改及未來如何授權他人利用，</a:t>
            </a:r>
            <a:r>
              <a:rPr lang="zh-TW" altLang="zh-TW" b="1" u="sng" dirty="0" smtClean="0">
                <a:solidFill>
                  <a:srgbClr val="FF0000"/>
                </a:solidFill>
                <a:latin typeface="標楷體" panose="03000509000000000000" pitchFamily="65" charset="-120"/>
                <a:ea typeface="標楷體" panose="03000509000000000000" pitchFamily="65" charset="-120"/>
              </a:rPr>
              <a:t>達成協議</a:t>
            </a:r>
            <a:r>
              <a:rPr lang="zh-TW" altLang="zh-TW" dirty="0" smtClean="0">
                <a:latin typeface="標楷體" panose="03000509000000000000" pitchFamily="65" charset="-120"/>
                <a:ea typeface="標楷體" panose="03000509000000000000" pitchFamily="65" charset="-120"/>
              </a:rPr>
              <a:t>，避免爭議。</a:t>
            </a:r>
            <a:endParaRPr lang="en-US" altLang="zh-TW" dirty="0" smtClean="0">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b="1" u="sng" dirty="0" smtClean="0">
                <a:latin typeface="標楷體" panose="03000509000000000000" pitchFamily="65" charset="-120"/>
                <a:ea typeface="標楷體" panose="03000509000000000000" pitchFamily="65" charset="-120"/>
              </a:rPr>
              <a:t>抄襲</a:t>
            </a:r>
            <a:r>
              <a:rPr lang="zh-TW" altLang="zh-TW" dirty="0" smtClean="0">
                <a:latin typeface="標楷體" panose="03000509000000000000" pitchFamily="65" charset="-120"/>
                <a:ea typeface="標楷體" panose="03000509000000000000" pitchFamily="65" charset="-120"/>
              </a:rPr>
              <a:t>意指「援用他人之申請資料、研究資料或研究成果未註明出處。註明出處不當，情節重大者，以抄襲論。」</a:t>
            </a:r>
            <a:endParaRPr lang="en-US" altLang="zh-TW" dirty="0" smtClean="0">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b="1" u="sng" dirty="0" smtClean="0">
                <a:latin typeface="標楷體" panose="03000509000000000000" pitchFamily="65" charset="-120"/>
                <a:ea typeface="標楷體" panose="03000509000000000000" pitchFamily="65" charset="-120"/>
              </a:rPr>
              <a:t>剽竊</a:t>
            </a:r>
            <a:r>
              <a:rPr lang="zh-TW" altLang="zh-TW" dirty="0" smtClean="0">
                <a:latin typeface="標楷體" panose="03000509000000000000" pitchFamily="65" charset="-120"/>
                <a:ea typeface="標楷體" panose="03000509000000000000" pitchFamily="65" charset="-120"/>
              </a:rPr>
              <a:t>意指「複製某人的想法、 字句或作品，並當作自己本身的所有物」</a:t>
            </a:r>
            <a:endParaRPr lang="en-US" altLang="zh-TW" dirty="0" smtClean="0">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b="1" u="sng" dirty="0" smtClean="0">
                <a:latin typeface="標楷體" panose="03000509000000000000" pitchFamily="65" charset="-120"/>
                <a:ea typeface="標楷體" panose="03000509000000000000" pitchFamily="65" charset="-120"/>
              </a:rPr>
              <a:t>造假</a:t>
            </a:r>
            <a:r>
              <a:rPr lang="zh-TW" altLang="zh-TW" dirty="0" smtClean="0">
                <a:latin typeface="標楷體" panose="03000509000000000000" pitchFamily="65" charset="-120"/>
                <a:ea typeface="標楷體" panose="03000509000000000000" pitchFamily="65" charset="-120"/>
              </a:rPr>
              <a:t>意指「虛構不存在之申請資料、研究資料或研究成果」</a:t>
            </a:r>
            <a:endParaRPr lang="en-US" altLang="zh-TW" dirty="0" smtClean="0">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b="1" u="sng" dirty="0" smtClean="0">
                <a:latin typeface="標楷體" panose="03000509000000000000" pitchFamily="65" charset="-120"/>
                <a:ea typeface="標楷體" panose="03000509000000000000" pitchFamily="65" charset="-120"/>
              </a:rPr>
              <a:t>變造</a:t>
            </a:r>
            <a:r>
              <a:rPr lang="zh-TW" altLang="zh-TW" dirty="0" smtClean="0">
                <a:latin typeface="標楷體" panose="03000509000000000000" pitchFamily="65" charset="-120"/>
                <a:ea typeface="標楷體" panose="03000509000000000000" pitchFamily="65" charset="-120"/>
              </a:rPr>
              <a:t>意指「不實變更申請資料、研究資料或研究成果。」</a:t>
            </a:r>
          </a:p>
          <a:p>
            <a:endParaRPr lang="zh-TW" altLang="en-US" dirty="0"/>
          </a:p>
        </p:txBody>
      </p:sp>
      <p:sp>
        <p:nvSpPr>
          <p:cNvPr id="5" name="文字方塊 4"/>
          <p:cNvSpPr txBox="1"/>
          <p:nvPr/>
        </p:nvSpPr>
        <p:spPr>
          <a:xfrm>
            <a:off x="584182" y="5051291"/>
            <a:ext cx="5866645" cy="923330"/>
          </a:xfrm>
          <a:prstGeom prst="rect">
            <a:avLst/>
          </a:prstGeom>
          <a:noFill/>
        </p:spPr>
        <p:txBody>
          <a:bodyPr wrap="square" rtlCol="0">
            <a:spAutoFit/>
          </a:bodyPr>
          <a:lstStyle/>
          <a:p>
            <a:pPr marL="271463" indent="-271463">
              <a:tabLst>
                <a:tab pos="361950" algn="l"/>
              </a:tabLst>
            </a:pPr>
            <a:r>
              <a:rPr lang="zh-TW" altLang="en-US" b="1" dirty="0" smtClean="0">
                <a:latin typeface="新細明體" panose="02020500000000000000" pitchFamily="18" charset="-120"/>
                <a:ea typeface="新細明體" panose="02020500000000000000" pitchFamily="18" charset="-120"/>
              </a:rPr>
              <a:t>★</a:t>
            </a:r>
            <a:r>
              <a:rPr lang="zh-TW" altLang="en-US" b="1" dirty="0" smtClean="0">
                <a:latin typeface="標楷體" panose="03000509000000000000" pitchFamily="65" charset="-120"/>
                <a:ea typeface="標楷體" panose="03000509000000000000" pitchFamily="65" charset="-120"/>
              </a:rPr>
              <a:t>本校</a:t>
            </a:r>
            <a:r>
              <a:rPr lang="zh-TW" altLang="zh-TW" b="1" dirty="0" smtClean="0">
                <a:latin typeface="標楷體" panose="03000509000000000000" pitchFamily="65" charset="-120"/>
                <a:ea typeface="標楷體" panose="03000509000000000000" pitchFamily="65" charset="-120"/>
              </a:rPr>
              <a:t>圖書館</a:t>
            </a:r>
            <a:r>
              <a:rPr lang="zh-TW" altLang="en-US" b="1" dirty="0" smtClean="0">
                <a:latin typeface="標楷體" panose="03000509000000000000" pitchFamily="65" charset="-120"/>
                <a:ea typeface="標楷體" panose="03000509000000000000" pitchFamily="65" charset="-120"/>
              </a:rPr>
              <a:t>將</a:t>
            </a:r>
            <a:r>
              <a:rPr lang="zh-TW" altLang="zh-TW" b="1" dirty="0" smtClean="0">
                <a:latin typeface="標楷體" panose="03000509000000000000" pitchFamily="65" charset="-120"/>
                <a:ea typeface="標楷體" panose="03000509000000000000" pitchFamily="65" charset="-120"/>
              </a:rPr>
              <a:t>建置</a:t>
            </a:r>
            <a:r>
              <a:rPr lang="zh-TW" altLang="zh-TW" b="1" dirty="0">
                <a:latin typeface="標楷體" panose="03000509000000000000" pitchFamily="65" charset="-120"/>
                <a:ea typeface="標楷體" panose="03000509000000000000" pitchFamily="65" charset="-120"/>
              </a:rPr>
              <a:t>論文比對</a:t>
            </a:r>
            <a:r>
              <a:rPr lang="zh-TW" altLang="zh-TW" b="1" dirty="0" smtClean="0">
                <a:latin typeface="標楷體" panose="03000509000000000000" pitchFamily="65" charset="-120"/>
                <a:ea typeface="標楷體" panose="03000509000000000000" pitchFamily="65" charset="-120"/>
              </a:rPr>
              <a:t>設施，</a:t>
            </a:r>
            <a:r>
              <a:rPr lang="zh-TW" altLang="zh-TW" b="1" dirty="0">
                <a:latin typeface="標楷體" panose="03000509000000000000" pitchFamily="65" charset="-120"/>
                <a:ea typeface="標楷體" panose="03000509000000000000" pitchFamily="65" charset="-120"/>
              </a:rPr>
              <a:t>提供升等教師送審前相關期刊論文比對使用。</a:t>
            </a:r>
            <a:endParaRPr lang="zh-TW"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1318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2" y="982133"/>
            <a:ext cx="9601196" cy="948268"/>
          </a:xfrm>
        </p:spPr>
        <p:txBody>
          <a:bodyPr/>
          <a:lstStyle/>
          <a:p>
            <a:r>
              <a:rPr lang="zh-TW" altLang="en-US" dirty="0" smtClean="0">
                <a:latin typeface="王漢宗顏楷體繁" panose="02000500000000000000" pitchFamily="2" charset="-120"/>
                <a:ea typeface="王漢宗顏楷體繁" panose="02000500000000000000" pitchFamily="2" charset="-120"/>
              </a:rPr>
              <a:t>簡報大綱</a:t>
            </a:r>
            <a:endParaRPr lang="zh-TW" altLang="en-US" dirty="0">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idx="1"/>
          </p:nvPr>
        </p:nvSpPr>
        <p:spPr>
          <a:xfrm>
            <a:off x="1295401" y="2506133"/>
            <a:ext cx="9601196" cy="3369735"/>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兼任教師聘任</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專任教師職前年資提敘</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未來變革</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升</a:t>
            </a:r>
            <a:r>
              <a:rPr lang="zh-TW" altLang="en-US" dirty="0" smtClean="0">
                <a:latin typeface="標楷體" panose="03000509000000000000" pitchFamily="65" charset="-120"/>
                <a:ea typeface="標楷體" panose="03000509000000000000" pitchFamily="65" charset="-120"/>
              </a:rPr>
              <a:t>等審查</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送審相關學術倫理</a:t>
            </a:r>
            <a:r>
              <a:rPr lang="zh-TW" altLang="en-US" dirty="0" smtClean="0">
                <a:latin typeface="標楷體" panose="03000509000000000000" pitchFamily="65" charset="-120"/>
                <a:ea typeface="標楷體" panose="03000509000000000000" pitchFamily="65" charset="-120"/>
              </a:rPr>
              <a:t>觀念</a:t>
            </a:r>
            <a:r>
              <a:rPr lang="en-US" altLang="zh-TW"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新聘審查</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教師進修研究講學申請程序</a:t>
            </a:r>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34" y="2524125"/>
            <a:ext cx="2489200" cy="3333750"/>
          </a:xfrm>
          <a:prstGeom prst="rect">
            <a:avLst/>
          </a:prstGeom>
        </p:spPr>
      </p:pic>
    </p:spTree>
    <p:extLst>
      <p:ext uri="{BB962C8B-B14F-4D97-AF65-F5344CB8AC3E}">
        <p14:creationId xmlns:p14="http://schemas.microsoft.com/office/powerpoint/2010/main" val="198453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600" y="499533"/>
            <a:ext cx="4394200" cy="5799667"/>
          </a:xfrm>
          <a:prstGeom prst="rect">
            <a:avLst/>
          </a:prstGeom>
        </p:spPr>
      </p:pic>
      <p:sp>
        <p:nvSpPr>
          <p:cNvPr id="5" name="內容版面配置區 2"/>
          <p:cNvSpPr txBox="1">
            <a:spLocks/>
          </p:cNvSpPr>
          <p:nvPr/>
        </p:nvSpPr>
        <p:spPr>
          <a:xfrm>
            <a:off x="660402" y="1871131"/>
            <a:ext cx="5664198" cy="442806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外審委員送回之表格中如有</a:t>
            </a:r>
            <a:r>
              <a:rPr lang="zh-TW" altLang="en-US" dirty="0" smtClean="0">
                <a:solidFill>
                  <a:srgbClr val="FF0000"/>
                </a:solidFill>
                <a:latin typeface="標楷體" panose="03000509000000000000" pitchFamily="65" charset="-120"/>
                <a:ea typeface="標楷體" panose="03000509000000000000" pitchFamily="65" charset="-120"/>
              </a:rPr>
              <a:t>手寫</a:t>
            </a:r>
            <a:r>
              <a:rPr lang="zh-TW" altLang="en-US" dirty="0" smtClean="0">
                <a:latin typeface="標楷體" panose="03000509000000000000" pitchFamily="65" charset="-120"/>
                <a:ea typeface="標楷體" panose="03000509000000000000" pitchFamily="65" charset="-120"/>
              </a:rPr>
              <a:t>部分，</a:t>
            </a:r>
            <a:r>
              <a:rPr lang="zh-TW" altLang="en-US" dirty="0" smtClean="0">
                <a:solidFill>
                  <a:srgbClr val="FF0000"/>
                </a:solidFill>
                <a:latin typeface="標楷體" panose="03000509000000000000" pitchFamily="65" charset="-120"/>
                <a:ea typeface="標楷體" panose="03000509000000000000" pitchFamily="65" charset="-120"/>
              </a:rPr>
              <a:t>應</a:t>
            </a:r>
            <a:r>
              <a:rPr lang="zh-TW" altLang="en-US" dirty="0" smtClean="0">
                <a:solidFill>
                  <a:schemeClr val="tx1"/>
                </a:solidFill>
                <a:latin typeface="標楷體" panose="03000509000000000000" pitchFamily="65" charset="-120"/>
                <a:ea typeface="標楷體" panose="03000509000000000000" pitchFamily="65" charset="-120"/>
              </a:rPr>
              <a:t>繕打成電腦打字文字，避免造成臆測外審委員疑慮。</a:t>
            </a:r>
            <a:endParaRPr lang="en-US" altLang="zh-TW" dirty="0" smtClean="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dirty="0" smtClean="0">
                <a:latin typeface="標楷體" panose="03000509000000000000" pitchFamily="65" charset="-120"/>
                <a:ea typeface="標楷體" panose="03000509000000000000" pitchFamily="65" charset="-120"/>
              </a:rPr>
              <a:t>如經</a:t>
            </a:r>
            <a:r>
              <a:rPr lang="zh-TW" altLang="en-US" dirty="0" smtClean="0">
                <a:latin typeface="標楷體" panose="03000509000000000000" pitchFamily="65" charset="-120"/>
                <a:ea typeface="標楷體" panose="03000509000000000000" pitchFamily="65" charset="-120"/>
              </a:rPr>
              <a:t>外審委員於</a:t>
            </a:r>
            <a:r>
              <a:rPr lang="zh-TW" altLang="en-US" u="sng" dirty="0" smtClean="0">
                <a:latin typeface="標楷體" panose="03000509000000000000" pitchFamily="65" charset="-120"/>
                <a:ea typeface="標楷體" panose="03000509000000000000" pitchFamily="65" charset="-120"/>
              </a:rPr>
              <a:t>表格乙</a:t>
            </a:r>
            <a:r>
              <a:rPr lang="zh-TW" altLang="en-US" dirty="0" smtClean="0">
                <a:latin typeface="標楷體" panose="03000509000000000000" pitchFamily="65" charset="-120"/>
                <a:ea typeface="標楷體" panose="03000509000000000000" pitchFamily="65" charset="-120"/>
              </a:rPr>
              <a:t>中</a:t>
            </a:r>
            <a:r>
              <a:rPr lang="zh-TW" altLang="zh-TW" dirty="0" smtClean="0">
                <a:latin typeface="標楷體" panose="03000509000000000000" pitchFamily="65" charset="-120"/>
                <a:ea typeface="標楷體" panose="03000509000000000000" pitchFamily="65" charset="-120"/>
              </a:rPr>
              <a:t>勾選缺點欄位之</a:t>
            </a:r>
            <a:r>
              <a:rPr lang="zh-TW" altLang="zh-TW" dirty="0" smtClean="0">
                <a:solidFill>
                  <a:srgbClr val="FF0000"/>
                </a:solidFill>
                <a:latin typeface="標楷體" panose="03000509000000000000" pitchFamily="65" charset="-120"/>
                <a:ea typeface="標楷體" panose="03000509000000000000" pitchFamily="65" charset="-120"/>
              </a:rPr>
              <a:t>「非個人原創性…」、「代表著作屬學位論文…」及「涉及抄襲或違反學術倫理情事」</a:t>
            </a:r>
            <a:r>
              <a:rPr lang="zh-TW" altLang="zh-TW" dirty="0" smtClean="0">
                <a:latin typeface="標楷體" panose="03000509000000000000" pitchFamily="65" charset="-120"/>
                <a:ea typeface="標楷體" panose="03000509000000000000" pitchFamily="65" charset="-120"/>
              </a:rPr>
              <a:t>等</a:t>
            </a:r>
            <a:r>
              <a:rPr lang="en-US" altLang="zh-TW" dirty="0" smtClean="0">
                <a:latin typeface="標楷體" panose="03000509000000000000" pitchFamily="65" charset="-120"/>
                <a:ea typeface="標楷體" panose="03000509000000000000" pitchFamily="65" charset="-120"/>
              </a:rPr>
              <a:t>3</a:t>
            </a:r>
            <a:r>
              <a:rPr lang="zh-TW" altLang="zh-TW" dirty="0" smtClean="0">
                <a:latin typeface="標楷體" panose="03000509000000000000" pitchFamily="65" charset="-120"/>
                <a:ea typeface="標楷體" panose="03000509000000000000" pitchFamily="65" charset="-120"/>
              </a:rPr>
              <a:t>項</a:t>
            </a:r>
            <a:r>
              <a:rPr lang="zh-TW" altLang="zh-TW" dirty="0" smtClean="0">
                <a:solidFill>
                  <a:srgbClr val="FF0000"/>
                </a:solidFill>
                <a:latin typeface="標楷體" panose="03000509000000000000" pitchFamily="65" charset="-120"/>
                <a:ea typeface="標楷體" panose="03000509000000000000" pitchFamily="65" charset="-120"/>
              </a:rPr>
              <a:t>之一</a:t>
            </a:r>
            <a:r>
              <a:rPr lang="zh-TW" altLang="zh-TW" dirty="0" smtClean="0">
                <a:latin typeface="標楷體" panose="03000509000000000000" pitchFamily="65" charset="-120"/>
                <a:ea typeface="標楷體" panose="03000509000000000000" pitchFamily="65" charset="-120"/>
              </a:rPr>
              <a:t>者，依專科以上學校教師資格審定辦法第</a:t>
            </a:r>
            <a:r>
              <a:rPr lang="en-US" altLang="zh-TW" dirty="0" smtClean="0">
                <a:latin typeface="標楷體" panose="03000509000000000000" pitchFamily="65" charset="-120"/>
                <a:ea typeface="標楷體" panose="03000509000000000000" pitchFamily="65" charset="-120"/>
              </a:rPr>
              <a:t>21</a:t>
            </a:r>
            <a:r>
              <a:rPr lang="zh-TW" altLang="zh-TW" dirty="0" smtClean="0">
                <a:latin typeface="標楷體" panose="03000509000000000000" pitchFamily="65" charset="-120"/>
                <a:ea typeface="標楷體" panose="03000509000000000000" pitchFamily="65" charset="-120"/>
              </a:rPr>
              <a:t>條、第</a:t>
            </a:r>
            <a:r>
              <a:rPr lang="en-US" altLang="zh-TW" dirty="0" smtClean="0">
                <a:latin typeface="標楷體" panose="03000509000000000000" pitchFamily="65" charset="-120"/>
                <a:ea typeface="標楷體" panose="03000509000000000000" pitchFamily="65" charset="-120"/>
              </a:rPr>
              <a:t>22</a:t>
            </a:r>
            <a:r>
              <a:rPr lang="zh-TW" altLang="zh-TW" dirty="0" smtClean="0">
                <a:latin typeface="標楷體" panose="03000509000000000000" pitchFamily="65" charset="-120"/>
                <a:ea typeface="標楷體" panose="03000509000000000000" pitchFamily="65" charset="-120"/>
              </a:rPr>
              <a:t>條、第</a:t>
            </a:r>
            <a:r>
              <a:rPr lang="en-US" altLang="zh-TW" dirty="0" smtClean="0">
                <a:latin typeface="標楷體" panose="03000509000000000000" pitchFamily="65" charset="-120"/>
                <a:ea typeface="標楷體" panose="03000509000000000000" pitchFamily="65" charset="-120"/>
              </a:rPr>
              <a:t>43</a:t>
            </a:r>
            <a:r>
              <a:rPr lang="zh-TW" altLang="zh-TW" dirty="0" smtClean="0">
                <a:latin typeface="標楷體" panose="03000509000000000000" pitchFamily="65" charset="-120"/>
                <a:ea typeface="標楷體" panose="03000509000000000000" pitchFamily="65" charset="-120"/>
              </a:rPr>
              <a:t>條規定，</a:t>
            </a:r>
            <a:r>
              <a:rPr lang="zh-TW" altLang="zh-TW" dirty="0" smtClean="0">
                <a:solidFill>
                  <a:srgbClr val="FF0000"/>
                </a:solidFill>
                <a:latin typeface="標楷體" panose="03000509000000000000" pitchFamily="65" charset="-120"/>
                <a:ea typeface="標楷體" panose="03000509000000000000" pitchFamily="65" charset="-120"/>
              </a:rPr>
              <a:t>應評為不及格成績</a:t>
            </a:r>
            <a:r>
              <a:rPr lang="zh-TW"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6" name="標題 1"/>
          <p:cNvSpPr txBox="1">
            <a:spLocks/>
          </p:cNvSpPr>
          <p:nvPr/>
        </p:nvSpPr>
        <p:spPr>
          <a:xfrm>
            <a:off x="1168402" y="567265"/>
            <a:ext cx="4377265" cy="1303867"/>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dirty="0" smtClean="0">
                <a:solidFill>
                  <a:schemeClr val="accent6">
                    <a:lumMod val="75000"/>
                  </a:schemeClr>
                </a:solidFill>
                <a:latin typeface="王漢宗顏楷體繁" panose="02000500000000000000" pitchFamily="2" charset="-120"/>
                <a:ea typeface="王漢宗顏楷體繁" panose="02000500000000000000" pitchFamily="2" charset="-120"/>
              </a:rPr>
              <a:t>教師送審學術倫理疑慮處理程序</a:t>
            </a:r>
            <a:endParaRPr lang="zh-TW" altLang="en-US" sz="3200" dirty="0"/>
          </a:p>
        </p:txBody>
      </p:sp>
    </p:spTree>
    <p:extLst>
      <p:ext uri="{BB962C8B-B14F-4D97-AF65-F5344CB8AC3E}">
        <p14:creationId xmlns:p14="http://schemas.microsoft.com/office/powerpoint/2010/main" val="315331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新</a:t>
            </a:r>
            <a:r>
              <a:rPr lang="zh-TW" altLang="en-US" dirty="0" smtClean="0">
                <a:latin typeface="標楷體" panose="03000509000000000000" pitchFamily="65" charset="-120"/>
                <a:ea typeface="標楷體" panose="03000509000000000000" pitchFamily="65" charset="-120"/>
              </a:rPr>
              <a:t>聘專任教師審查注意事項</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p:txBody>
          <a:bodyPr>
            <a:normAutofit/>
          </a:bodyPr>
          <a:lstStyle/>
          <a:p>
            <a:r>
              <a:rPr lang="zh-TW" altLang="zh-TW" b="1" dirty="0">
                <a:latin typeface="標楷體" panose="03000509000000000000" pitchFamily="65" charset="-120"/>
                <a:ea typeface="標楷體" panose="03000509000000000000" pitchFamily="65" charset="-120"/>
              </a:rPr>
              <a:t>具有</a:t>
            </a:r>
            <a:r>
              <a:rPr lang="zh-TW" altLang="zh-TW" b="1" dirty="0">
                <a:solidFill>
                  <a:srgbClr val="FF0000"/>
                </a:solidFill>
                <a:latin typeface="標楷體" panose="03000509000000000000" pitchFamily="65" charset="-120"/>
                <a:ea typeface="標楷體" panose="03000509000000000000" pitchFamily="65" charset="-120"/>
              </a:rPr>
              <a:t>專職二年</a:t>
            </a:r>
            <a:r>
              <a:rPr lang="zh-TW" altLang="zh-TW" b="1" dirty="0" smtClean="0">
                <a:solidFill>
                  <a:srgbClr val="FF0000"/>
                </a:solidFill>
                <a:latin typeface="標楷體" panose="03000509000000000000" pitchFamily="65" charset="-120"/>
                <a:ea typeface="標楷體" panose="03000509000000000000" pitchFamily="65" charset="-120"/>
              </a:rPr>
              <a:t>以上</a:t>
            </a:r>
            <a:r>
              <a:rPr lang="zh-TW" altLang="zh-TW" b="1" dirty="0" smtClean="0">
                <a:latin typeface="標楷體" panose="03000509000000000000" pitchFamily="65" charset="-120"/>
                <a:ea typeface="標楷體" panose="03000509000000000000" pitchFamily="65" charset="-120"/>
              </a:rPr>
              <a:t>之</a:t>
            </a:r>
            <a:r>
              <a:rPr lang="zh-TW" altLang="zh-TW" b="1" dirty="0">
                <a:latin typeface="標楷體" panose="03000509000000000000" pitchFamily="65" charset="-120"/>
                <a:ea typeface="標楷體" panose="03000509000000000000" pitchFamily="65" charset="-120"/>
              </a:rPr>
              <a:t>國內外業界實務經驗且與目前任教專業</a:t>
            </a:r>
            <a:r>
              <a:rPr lang="zh-TW" altLang="zh-TW" b="1" dirty="0" smtClean="0">
                <a:latin typeface="標楷體" panose="03000509000000000000" pitchFamily="65" charset="-120"/>
                <a:ea typeface="標楷體" panose="03000509000000000000" pitchFamily="65" charset="-120"/>
              </a:rPr>
              <a:t>相</a:t>
            </a:r>
            <a:r>
              <a:rPr lang="zh-TW" altLang="en-US" b="1" dirty="0" smtClean="0">
                <a:latin typeface="標楷體" panose="03000509000000000000" pitchFamily="65" charset="-120"/>
                <a:ea typeface="標楷體" panose="03000509000000000000" pitchFamily="65" charset="-120"/>
              </a:rPr>
              <a:t>關</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不包含博士後研究</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a:t>
            </a:r>
            <a:r>
              <a:rPr lang="zh-TW" altLang="en-US" b="1" u="sng" dirty="0" smtClean="0">
                <a:latin typeface="標楷體" panose="03000509000000000000" pitchFamily="65" charset="-120"/>
                <a:ea typeface="標楷體" panose="03000509000000000000" pitchFamily="65" charset="-120"/>
              </a:rPr>
              <a:t>應徵者應檢附實務經驗年資證明文件，送各級教評會審核</a:t>
            </a:r>
            <a:r>
              <a:rPr lang="zh-TW" altLang="en-US" b="1" dirty="0" smtClean="0">
                <a:latin typeface="標楷體" panose="03000509000000000000" pitchFamily="65" charset="-120"/>
                <a:ea typeface="標楷體" panose="03000509000000000000" pitchFamily="65" charset="-120"/>
              </a:rPr>
              <a:t>。</a:t>
            </a:r>
            <a:r>
              <a:rPr lang="en-US" altLang="zh-TW" dirty="0" smtClean="0">
                <a:solidFill>
                  <a:srgbClr val="00B050"/>
                </a:solidFill>
                <a:latin typeface="標楷體" panose="03000509000000000000" pitchFamily="65" charset="-120"/>
                <a:ea typeface="標楷體" panose="03000509000000000000" pitchFamily="65" charset="-120"/>
              </a:rPr>
              <a:t>(</a:t>
            </a:r>
            <a:r>
              <a:rPr lang="zh-TW" altLang="zh-TW" b="1" dirty="0">
                <a:solidFill>
                  <a:srgbClr val="00B050"/>
                </a:solidFill>
                <a:latin typeface="標楷體" panose="03000509000000000000" pitchFamily="65" charset="-120"/>
                <a:ea typeface="標楷體" panose="03000509000000000000" pitchFamily="65" charset="-120"/>
              </a:rPr>
              <a:t>國立虎尾科技大學擬聘編制內專任教師</a:t>
            </a:r>
            <a:r>
              <a:rPr lang="zh-TW" altLang="zh-TW" b="1" dirty="0" smtClean="0">
                <a:solidFill>
                  <a:srgbClr val="00B050"/>
                </a:solidFill>
                <a:latin typeface="標楷體" panose="03000509000000000000" pitchFamily="65" charset="-120"/>
                <a:ea typeface="標楷體" panose="03000509000000000000" pitchFamily="65" charset="-120"/>
              </a:rPr>
              <a:t>審議</a:t>
            </a:r>
            <a:r>
              <a:rPr lang="zh-TW" altLang="en-US" b="1" dirty="0" smtClean="0">
                <a:solidFill>
                  <a:srgbClr val="00B050"/>
                </a:solidFill>
                <a:latin typeface="標楷體" panose="03000509000000000000" pitchFamily="65" charset="-120"/>
                <a:ea typeface="標楷體" panose="03000509000000000000" pitchFamily="65" charset="-120"/>
              </a:rPr>
              <a:t>要點</a:t>
            </a:r>
            <a:r>
              <a:rPr lang="en-US" altLang="zh-TW" b="1" dirty="0" smtClean="0">
                <a:solidFill>
                  <a:srgbClr val="00B050"/>
                </a:solidFill>
                <a:latin typeface="標楷體" panose="03000509000000000000" pitchFamily="65" charset="-120"/>
                <a:ea typeface="標楷體" panose="03000509000000000000" pitchFamily="65" charset="-120"/>
              </a:rPr>
              <a:t>)</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人事室</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下載專區</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教師聘任升等</a:t>
            </a:r>
            <a:r>
              <a:rPr lang="en-US" altLang="zh-TW" b="1" dirty="0" smtClean="0">
                <a:solidFill>
                  <a:schemeClr val="tx1"/>
                </a:solidFill>
                <a:latin typeface="標楷體" panose="03000509000000000000" pitchFamily="65" charset="-120"/>
                <a:ea typeface="標楷體" panose="03000509000000000000" pitchFamily="65" charset="-120"/>
              </a:rPr>
              <a:t>-1.</a:t>
            </a:r>
            <a:r>
              <a:rPr lang="zh-TW" altLang="en-US" b="1" dirty="0" smtClean="0">
                <a:solidFill>
                  <a:schemeClr val="tx1"/>
                </a:solidFill>
                <a:latin typeface="標楷體" panose="03000509000000000000" pitchFamily="65" charset="-120"/>
                <a:ea typeface="標楷體" panose="03000509000000000000" pitchFamily="65" charset="-120"/>
                <a:hlinkClick r:id="rId2"/>
              </a:rPr>
              <a:t>新聘</a:t>
            </a:r>
            <a:r>
              <a:rPr lang="en-US" altLang="zh-TW" b="1" dirty="0" smtClean="0">
                <a:solidFill>
                  <a:schemeClr val="tx1"/>
                </a:solidFill>
                <a:latin typeface="標楷體" panose="03000509000000000000" pitchFamily="65" charset="-120"/>
                <a:ea typeface="標楷體" panose="03000509000000000000" pitchFamily="65" charset="-120"/>
              </a:rPr>
              <a:t>】</a:t>
            </a:r>
            <a:endParaRPr lang="zh-TW" altLang="zh-TW" dirty="0" smtClean="0">
              <a:solidFill>
                <a:srgbClr val="00B050"/>
              </a:solidFill>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各系審核應徵教師資格時，如應徵者具有國外學歷須請其檢附有</a:t>
            </a:r>
            <a:r>
              <a:rPr lang="zh-TW" altLang="en-US" b="1" dirty="0" smtClean="0">
                <a:solidFill>
                  <a:srgbClr val="00B050"/>
                </a:solidFill>
                <a:latin typeface="標楷體" panose="03000509000000000000" pitchFamily="65" charset="-120"/>
                <a:ea typeface="標楷體" panose="03000509000000000000" pitchFamily="65" charset="-120"/>
              </a:rPr>
              <a:t>駐外單位驗證章</a:t>
            </a:r>
            <a:r>
              <a:rPr lang="zh-TW" altLang="en-US" b="1" dirty="0" smtClean="0">
                <a:latin typeface="標楷體" panose="03000509000000000000" pitchFamily="65" charset="-120"/>
                <a:ea typeface="標楷體" panose="03000509000000000000" pitchFamily="65" charset="-120"/>
              </a:rPr>
              <a:t>之學位證書、國外</a:t>
            </a:r>
            <a:r>
              <a:rPr lang="zh-TW" altLang="en-US" b="1" dirty="0">
                <a:latin typeface="標楷體" panose="03000509000000000000" pitchFamily="65" charset="-120"/>
                <a:ea typeface="標楷體" panose="03000509000000000000" pitchFamily="65" charset="-120"/>
              </a:rPr>
              <a:t>學歷送審教師</a:t>
            </a:r>
            <a:r>
              <a:rPr lang="zh-TW" altLang="en-US" b="1" dirty="0" smtClean="0">
                <a:latin typeface="標楷體" panose="03000509000000000000" pitchFamily="65" charset="-120"/>
                <a:ea typeface="標楷體" panose="03000509000000000000" pitchFamily="65" charset="-120"/>
              </a:rPr>
              <a:t>資格</a:t>
            </a:r>
            <a:r>
              <a:rPr lang="zh-TW" altLang="en-US" b="1" dirty="0" smtClean="0">
                <a:solidFill>
                  <a:srgbClr val="FF0000"/>
                </a:solidFill>
                <a:latin typeface="標楷體" panose="03000509000000000000" pitchFamily="65" charset="-120"/>
                <a:ea typeface="標楷體" panose="03000509000000000000" pitchFamily="65" charset="-120"/>
                <a:hlinkClick r:id="rId2"/>
              </a:rPr>
              <a:t>修業情形一覽表</a:t>
            </a:r>
            <a:r>
              <a:rPr lang="zh-TW" altLang="en-US" b="1" dirty="0" smtClean="0">
                <a:solidFill>
                  <a:schemeClr val="tx1"/>
                </a:solidFill>
                <a:latin typeface="標楷體" panose="03000509000000000000" pitchFamily="65" charset="-120"/>
                <a:ea typeface="標楷體" panose="03000509000000000000" pitchFamily="65" charset="-120"/>
              </a:rPr>
              <a:t>及</a:t>
            </a:r>
            <a:r>
              <a:rPr lang="zh-TW" altLang="en-US" b="1" dirty="0" smtClean="0">
                <a:solidFill>
                  <a:srgbClr val="00B050"/>
                </a:solidFill>
                <a:latin typeface="標楷體" panose="03000509000000000000" pitchFamily="65" charset="-120"/>
                <a:ea typeface="標楷體" panose="03000509000000000000" pitchFamily="65" charset="-120"/>
              </a:rPr>
              <a:t>入出境紀錄</a:t>
            </a:r>
            <a:r>
              <a:rPr lang="zh-TW" altLang="en-US" b="1" dirty="0" smtClean="0">
                <a:solidFill>
                  <a:schemeClr val="tx1"/>
                </a:solidFill>
                <a:latin typeface="標楷體" panose="03000509000000000000" pitchFamily="65" charset="-120"/>
                <a:ea typeface="標楷體" panose="03000509000000000000" pitchFamily="65" charset="-120"/>
              </a:rPr>
              <a:t>，以供查核。國外學位名稱可至教育部</a:t>
            </a:r>
            <a:r>
              <a:rPr lang="zh-TW" altLang="en-US" b="1" u="sng" dirty="0" smtClean="0">
                <a:solidFill>
                  <a:schemeClr val="tx1"/>
                </a:solidFill>
                <a:latin typeface="標楷體" panose="03000509000000000000" pitchFamily="65" charset="-120"/>
                <a:ea typeface="標楷體" panose="03000509000000000000" pitchFamily="65" charset="-120"/>
              </a:rPr>
              <a:t>國際及二岸教育司</a:t>
            </a:r>
            <a:r>
              <a:rPr lang="zh-TW" altLang="en-US" b="1" dirty="0" smtClean="0">
                <a:solidFill>
                  <a:schemeClr val="tx1"/>
                </a:solidFill>
                <a:latin typeface="標楷體" panose="03000509000000000000" pitchFamily="65" charset="-120"/>
                <a:ea typeface="標楷體" panose="03000509000000000000" pitchFamily="65" charset="-120"/>
              </a:rPr>
              <a:t>查詢。</a:t>
            </a:r>
            <a:endParaRPr lang="en-US" altLang="zh-TW" b="1" dirty="0">
              <a:solidFill>
                <a:schemeClr val="tx1"/>
              </a:solidFill>
              <a:latin typeface="標楷體" panose="03000509000000000000" pitchFamily="65" charset="-120"/>
              <a:ea typeface="標楷體" panose="03000509000000000000" pitchFamily="65" charset="-120"/>
            </a:endParaRPr>
          </a:p>
        </p:txBody>
      </p:sp>
      <p:pic>
        <p:nvPicPr>
          <p:cNvPr id="4"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003" y="1108473"/>
            <a:ext cx="1051183" cy="1051183"/>
          </a:xfrm>
          <a:prstGeom prst="rect">
            <a:avLst/>
          </a:prstGeom>
        </p:spPr>
      </p:pic>
    </p:spTree>
    <p:extLst>
      <p:ext uri="{BB962C8B-B14F-4D97-AF65-F5344CB8AC3E}">
        <p14:creationId xmlns:p14="http://schemas.microsoft.com/office/powerpoint/2010/main" val="1395139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新</a:t>
            </a:r>
            <a:r>
              <a:rPr lang="zh-TW" altLang="en-US" dirty="0" smtClean="0">
                <a:latin typeface="標楷體" panose="03000509000000000000" pitchFamily="65" charset="-120"/>
                <a:ea typeface="標楷體" panose="03000509000000000000" pitchFamily="65" charset="-120"/>
              </a:rPr>
              <a:t>聘專任教師審查</a:t>
            </a:r>
            <a:r>
              <a:rPr lang="zh-TW" altLang="en-US" dirty="0">
                <a:latin typeface="標楷體" panose="03000509000000000000" pitchFamily="65" charset="-120"/>
                <a:ea typeface="標楷體" panose="03000509000000000000" pitchFamily="65" charset="-120"/>
              </a:rPr>
              <a:t>注意事項</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1295401" y="2556931"/>
            <a:ext cx="9601196" cy="3674535"/>
          </a:xfrm>
        </p:spPr>
        <p:txBody>
          <a:bodyPr>
            <a:normAutofit/>
          </a:bodyPr>
          <a:lstStyle/>
          <a:p>
            <a:r>
              <a:rPr lang="zh-TW" altLang="en-US" dirty="0" smtClean="0">
                <a:latin typeface="標楷體" panose="03000509000000000000" pitchFamily="65" charset="-120"/>
                <a:ea typeface="標楷體" panose="03000509000000000000" pitchFamily="65" charset="-120"/>
              </a:rPr>
              <a:t>凡應徵人員均須列入「</a:t>
            </a:r>
            <a:r>
              <a:rPr lang="zh-TW" altLang="en-US" dirty="0" smtClean="0">
                <a:latin typeface="標楷體" panose="03000509000000000000" pitchFamily="65" charset="-120"/>
                <a:ea typeface="標楷體" panose="03000509000000000000" pitchFamily="65" charset="-120"/>
                <a:hlinkClick r:id="rId2"/>
              </a:rPr>
              <a:t>徵聘教師資格審查名冊</a:t>
            </a:r>
            <a:r>
              <a:rPr lang="zh-TW" altLang="en-US" dirty="0" smtClean="0">
                <a:latin typeface="標楷體" panose="03000509000000000000" pitchFamily="65" charset="-120"/>
                <a:ea typeface="標楷體" panose="03000509000000000000" pitchFamily="65" charset="-120"/>
              </a:rPr>
              <a:t>」中，並於通知面試前將該名冊簽會人事室並經校長同意後，始得通知應徵者參加面談。</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人事室網頁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下載專區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教師聘任升等</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新聘</a:t>
            </a:r>
            <a:r>
              <a:rPr lang="en-US" altLang="zh-TW" dirty="0" smtClean="0">
                <a:latin typeface="標楷體" panose="03000509000000000000" pitchFamily="65" charset="-120"/>
                <a:ea typeface="標楷體" panose="03000509000000000000" pitchFamily="65" charset="-120"/>
              </a:rPr>
              <a:t>)</a:t>
            </a:r>
          </a:p>
          <a:p>
            <a:r>
              <a:rPr lang="zh-TW" altLang="zh-TW" dirty="0" smtClean="0">
                <a:latin typeface="標楷體" panose="03000509000000000000" pitchFamily="65" charset="-120"/>
                <a:ea typeface="標楷體" panose="03000509000000000000" pitchFamily="65" charset="-120"/>
              </a:rPr>
              <a:t>為</a:t>
            </a:r>
            <a:r>
              <a:rPr lang="zh-TW" altLang="zh-TW" dirty="0">
                <a:latin typeface="標楷體" panose="03000509000000000000" pitchFamily="65" charset="-120"/>
                <a:ea typeface="標楷體" panose="03000509000000000000" pitchFamily="65" charset="-120"/>
              </a:rPr>
              <a:t>明確教師聘任程序，並使聘任作業順利進行，有效檢核教師是否具有英語授課能力</a:t>
            </a:r>
            <a:r>
              <a:rPr lang="zh-TW"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各系須</a:t>
            </a:r>
            <a:r>
              <a:rPr lang="zh-TW" altLang="zh-TW" dirty="0" smtClean="0">
                <a:latin typeface="標楷體" panose="03000509000000000000" pitchFamily="65" charset="-120"/>
                <a:ea typeface="標楷體" panose="03000509000000000000" pitchFamily="65" charset="-120"/>
              </a:rPr>
              <a:t>在</a:t>
            </a:r>
            <a:r>
              <a:rPr lang="zh-TW" altLang="zh-TW" dirty="0">
                <a:latin typeface="標楷體" panose="03000509000000000000" pitchFamily="65" charset="-120"/>
                <a:ea typeface="標楷體" panose="03000509000000000000" pitchFamily="65" charset="-120"/>
              </a:rPr>
              <a:t>新聘程序中建置「</a:t>
            </a:r>
            <a:r>
              <a:rPr lang="zh-TW" altLang="zh-TW" dirty="0">
                <a:solidFill>
                  <a:srgbClr val="FF0000"/>
                </a:solidFill>
                <a:latin typeface="標楷體" panose="03000509000000000000" pitchFamily="65" charset="-120"/>
                <a:ea typeface="標楷體" panose="03000509000000000000" pitchFamily="65" charset="-120"/>
              </a:rPr>
              <a:t>英語能力檢核小組</a:t>
            </a:r>
            <a:r>
              <a:rPr lang="zh-TW" altLang="zh-TW" dirty="0">
                <a:latin typeface="標楷體" panose="03000509000000000000" pitchFamily="65" charset="-120"/>
                <a:ea typeface="標楷體" panose="03000509000000000000" pitchFamily="65" charset="-120"/>
              </a:rPr>
              <a:t>」。由各系自行組成</a:t>
            </a:r>
            <a:r>
              <a:rPr lang="en-US" altLang="zh-TW" dirty="0">
                <a:latin typeface="標楷體" panose="03000509000000000000" pitchFamily="65" charset="-120"/>
                <a:ea typeface="標楷體" panose="03000509000000000000" pitchFamily="65" charset="-120"/>
              </a:rPr>
              <a:t>3-5</a:t>
            </a:r>
            <a:r>
              <a:rPr lang="zh-TW" altLang="zh-TW" dirty="0">
                <a:latin typeface="標楷體" panose="03000509000000000000" pitchFamily="65" charset="-120"/>
                <a:ea typeface="標楷體" panose="03000509000000000000" pitchFamily="65" charset="-120"/>
              </a:rPr>
              <a:t>人小組</a:t>
            </a:r>
            <a:r>
              <a:rPr lang="zh-TW" altLang="zh-TW" dirty="0" smtClean="0">
                <a:latin typeface="標楷體" panose="03000509000000000000" pitchFamily="65" charset="-120"/>
                <a:ea typeface="標楷體" panose="03000509000000000000" pitchFamily="65" charset="-120"/>
              </a:rPr>
              <a:t>，各</a:t>
            </a:r>
            <a:r>
              <a:rPr lang="zh-TW" altLang="zh-TW" dirty="0">
                <a:latin typeface="標楷體" panose="03000509000000000000" pitchFamily="65" charset="-120"/>
                <a:ea typeface="標楷體" panose="03000509000000000000" pitchFamily="65" charset="-120"/>
              </a:rPr>
              <a:t>系應於教師徵聘委員會完成審議，簽奉核准後，在教師來校面談時，同時召開「英語能力檢核小組」會議，審查教師英語授課能力。</a:t>
            </a:r>
          </a:p>
          <a:p>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b="1"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a:buFont typeface="Wingdings" panose="05000000000000000000" pitchFamily="2" charset="2"/>
              <a:buChar char="ü"/>
            </a:pPr>
            <a:endParaRPr lang="zh-TW" altLang="en-US" sz="1200" dirty="0">
              <a:solidFill>
                <a:schemeClr val="tx1"/>
              </a:solidFill>
              <a:latin typeface="標楷體" panose="03000509000000000000" pitchFamily="65" charset="-120"/>
              <a:ea typeface="標楷體" panose="03000509000000000000" pitchFamily="65" charset="-120"/>
            </a:endParaRPr>
          </a:p>
          <a:p>
            <a:pPr lvl="0">
              <a:buFont typeface="Wingdings" panose="05000000000000000000" pitchFamily="2" charset="2"/>
              <a:buChar char="ü"/>
            </a:pPr>
            <a:endParaRPr lang="en-US" altLang="zh-TW" b="1"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lvl="0">
              <a:buFont typeface="Wingdings" panose="05000000000000000000" pitchFamily="2" charset="2"/>
              <a:buChar char="ü"/>
            </a:pPr>
            <a:endParaRPr lang="zh-TW" altLang="en-US" sz="1200" dirty="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807" y="1042434"/>
            <a:ext cx="1200667" cy="1183262"/>
          </a:xfrm>
          <a:prstGeom prst="rect">
            <a:avLst/>
          </a:prstGeom>
        </p:spPr>
      </p:pic>
    </p:spTree>
    <p:extLst>
      <p:ext uri="{BB962C8B-B14F-4D97-AF65-F5344CB8AC3E}">
        <p14:creationId xmlns:p14="http://schemas.microsoft.com/office/powerpoint/2010/main" val="4032765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3640" y="499193"/>
            <a:ext cx="9601196" cy="1122874"/>
          </a:xfrm>
        </p:spPr>
        <p:txBody>
          <a:bodyPr/>
          <a:lstStyle/>
          <a:p>
            <a:r>
              <a:rPr lang="zh-TW" altLang="en-US" dirty="0" smtClean="0">
                <a:latin typeface="標楷體" panose="03000509000000000000" pitchFamily="65" charset="-120"/>
                <a:ea typeface="標楷體" panose="03000509000000000000" pitchFamily="65" charset="-120"/>
              </a:rPr>
              <a:t>國外學歷查驗</a:t>
            </a:r>
            <a:endParaRPr lang="zh-TW" altLang="en-US" dirty="0"/>
          </a:p>
        </p:txBody>
      </p:sp>
      <p:sp>
        <p:nvSpPr>
          <p:cNvPr id="3" name="內容版面配置區 2"/>
          <p:cNvSpPr>
            <a:spLocks noGrp="1"/>
          </p:cNvSpPr>
          <p:nvPr>
            <p:ph idx="1"/>
          </p:nvPr>
        </p:nvSpPr>
        <p:spPr>
          <a:xfrm>
            <a:off x="3341473" y="1417721"/>
            <a:ext cx="6135129" cy="408691"/>
          </a:xfrm>
        </p:spPr>
        <p:txBody>
          <a:bodyPr>
            <a:normAutofit fontScale="77500" lnSpcReduction="20000"/>
          </a:bodyPr>
          <a:lstStyle/>
          <a:p>
            <a:r>
              <a:rPr lang="en-US" altLang="zh-TW" dirty="0" smtClean="0">
                <a:latin typeface="標楷體" panose="03000509000000000000" pitchFamily="65" charset="-120"/>
                <a:ea typeface="標楷體" panose="03000509000000000000" pitchFamily="65" charset="-120"/>
              </a:rPr>
              <a:t>13</a:t>
            </a:r>
            <a:r>
              <a:rPr lang="zh-TW" altLang="en-US" dirty="0" smtClean="0">
                <a:latin typeface="標楷體" panose="03000509000000000000" pitchFamily="65" charset="-120"/>
                <a:ea typeface="標楷體" panose="03000509000000000000" pitchFamily="65" charset="-120"/>
              </a:rPr>
              <a:t>個國家學位</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得以查驗代替查證之國外學位或文憑</a:t>
            </a:r>
            <a:r>
              <a:rPr lang="en-US" altLang="zh-TW" dirty="0" smtClean="0">
                <a:latin typeface="標楷體" panose="03000509000000000000" pitchFamily="65" charset="-120"/>
                <a:ea typeface="標楷體" panose="03000509000000000000" pitchFamily="65" charset="-120"/>
              </a:rPr>
              <a:t>)</a:t>
            </a:r>
          </a:p>
          <a:p>
            <a:pPr marL="0" indent="0">
              <a:buNone/>
            </a:pPr>
            <a:endParaRPr lang="zh-TW" altLang="en-US" dirty="0">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309087947"/>
              </p:ext>
            </p:extLst>
          </p:nvPr>
        </p:nvGraphicFramePr>
        <p:xfrm>
          <a:off x="1383957" y="1954896"/>
          <a:ext cx="9827739" cy="4454876"/>
        </p:xfrm>
        <a:graphic>
          <a:graphicData uri="http://schemas.openxmlformats.org/drawingml/2006/table">
            <a:tbl>
              <a:tblPr firstRow="1" firstCol="1" bandRow="1" bandCol="1">
                <a:tableStyleId>{0660B408-B3CF-4A94-85FC-2B1E0A45F4A2}</a:tableStyleId>
              </a:tblPr>
              <a:tblGrid>
                <a:gridCol w="930675"/>
                <a:gridCol w="2204287"/>
                <a:gridCol w="2263970"/>
                <a:gridCol w="1153229"/>
                <a:gridCol w="1433446"/>
                <a:gridCol w="1842132"/>
              </a:tblGrid>
              <a:tr h="416645">
                <a:tc gridSpan="6">
                  <a:txBody>
                    <a:bodyPr/>
                    <a:lstStyle/>
                    <a:p>
                      <a:pPr marL="709295" indent="-709295" algn="just">
                        <a:spcAft>
                          <a:spcPts val="0"/>
                        </a:spcAft>
                      </a:pPr>
                      <a:r>
                        <a:rPr lang="zh-TW" sz="1200" kern="100" dirty="0" smtClean="0">
                          <a:solidFill>
                            <a:schemeClr val="bg1"/>
                          </a:solidFill>
                          <a:effectLst/>
                        </a:rPr>
                        <a:t>在</a:t>
                      </a:r>
                      <a:r>
                        <a:rPr lang="zh-TW" sz="1200" kern="100" dirty="0">
                          <a:solidFill>
                            <a:schemeClr val="bg1"/>
                          </a:solidFill>
                          <a:effectLst/>
                        </a:rPr>
                        <a:t>辦理國外學歷驗證時，最常遇到的就是哪些國家學位得逕以認定？還有何謂「參考名冊」及如何查詢？</a:t>
                      </a:r>
                    </a:p>
                    <a:p>
                      <a:pPr marL="709295" indent="-709295" algn="just">
                        <a:spcAft>
                          <a:spcPts val="0"/>
                        </a:spcAft>
                      </a:pPr>
                      <a:r>
                        <a:rPr lang="en-US" altLang="zh-TW" sz="1200" kern="100" dirty="0" smtClean="0">
                          <a:solidFill>
                            <a:schemeClr val="bg1"/>
                          </a:solidFill>
                          <a:effectLst/>
                        </a:rPr>
                        <a:t>(1)</a:t>
                      </a:r>
                      <a:r>
                        <a:rPr lang="en-US" sz="1200" kern="100" dirty="0" smtClean="0">
                          <a:solidFill>
                            <a:schemeClr val="bg1"/>
                          </a:solidFill>
                          <a:effectLst/>
                        </a:rPr>
                        <a:t>13</a:t>
                      </a:r>
                      <a:r>
                        <a:rPr lang="zh-TW" sz="1200" kern="100" dirty="0">
                          <a:solidFill>
                            <a:schemeClr val="bg1"/>
                          </a:solidFill>
                          <a:effectLst/>
                        </a:rPr>
                        <a:t>個國家學位（得以驗證代替查證之國外學位或文憑）</a:t>
                      </a:r>
                      <a:endParaRPr lang="zh-TW" sz="1200"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15254">
                <a:tc>
                  <a:txBody>
                    <a:bodyPr/>
                    <a:lstStyle/>
                    <a:p>
                      <a:pPr marL="28575" marR="28575" algn="ctr">
                        <a:spcAft>
                          <a:spcPts val="0"/>
                        </a:spcAft>
                      </a:pPr>
                      <a:r>
                        <a:rPr lang="zh-TW" sz="1050" kern="0" dirty="0">
                          <a:effectLst/>
                        </a:rPr>
                        <a:t>國名</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ctr">
                        <a:spcAft>
                          <a:spcPts val="0"/>
                        </a:spcAft>
                      </a:pPr>
                      <a:r>
                        <a:rPr lang="zh-TW" sz="1050" b="1" kern="0" dirty="0">
                          <a:effectLst/>
                        </a:rPr>
                        <a:t>博　士</a:t>
                      </a:r>
                      <a:endParaRPr lang="zh-TW" sz="1050" b="1" kern="100" dirty="0">
                        <a:effectLst/>
                      </a:endParaRPr>
                    </a:p>
                    <a:p>
                      <a:pPr marL="30480" marR="30480" algn="ctr">
                        <a:spcAft>
                          <a:spcPts val="0"/>
                        </a:spcAft>
                      </a:pPr>
                      <a:r>
                        <a:rPr lang="zh-TW" sz="1050" b="1" kern="0" dirty="0">
                          <a:effectLst/>
                        </a:rPr>
                        <a:t>（助理教授）</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碩　士</a:t>
                      </a:r>
                      <a:endParaRPr lang="zh-TW" sz="1050" b="1" kern="100" dirty="0">
                        <a:effectLst/>
                      </a:endParaRPr>
                    </a:p>
                    <a:p>
                      <a:pPr marL="30480" marR="30480" algn="ctr">
                        <a:spcAft>
                          <a:spcPts val="0"/>
                        </a:spcAft>
                      </a:pPr>
                      <a:r>
                        <a:rPr lang="zh-TW" sz="1050" b="1" kern="0" dirty="0">
                          <a:effectLst/>
                        </a:rPr>
                        <a:t>（講師）</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國名</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ctr">
                        <a:spcAft>
                          <a:spcPts val="0"/>
                        </a:spcAft>
                      </a:pPr>
                      <a:r>
                        <a:rPr lang="zh-TW" sz="1050" b="1" kern="0" dirty="0">
                          <a:effectLst/>
                        </a:rPr>
                        <a:t>博　士</a:t>
                      </a:r>
                      <a:endParaRPr lang="zh-TW" sz="1050" b="1" kern="100" dirty="0">
                        <a:effectLst/>
                      </a:endParaRPr>
                    </a:p>
                    <a:p>
                      <a:pPr marL="30480" marR="30480" algn="ctr">
                        <a:spcAft>
                          <a:spcPts val="0"/>
                        </a:spcAft>
                      </a:pPr>
                      <a:r>
                        <a:rPr lang="zh-TW" sz="1050" b="1" kern="0" dirty="0">
                          <a:effectLst/>
                        </a:rPr>
                        <a:t>（助理教授）</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碩　士</a:t>
                      </a:r>
                      <a:endParaRPr lang="zh-TW" sz="1050" b="1" kern="100" dirty="0">
                        <a:effectLst/>
                      </a:endParaRPr>
                    </a:p>
                    <a:p>
                      <a:pPr marL="30480" marR="30480" algn="ctr">
                        <a:spcAft>
                          <a:spcPts val="0"/>
                        </a:spcAft>
                      </a:pPr>
                      <a:r>
                        <a:rPr lang="zh-TW" sz="1050" b="1" kern="0" dirty="0">
                          <a:effectLst/>
                        </a:rPr>
                        <a:t>（講師）</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454">
                <a:tc>
                  <a:txBody>
                    <a:bodyPr/>
                    <a:lstStyle/>
                    <a:p>
                      <a:pPr marL="28575" marR="28575" algn="ctr">
                        <a:spcAft>
                          <a:spcPts val="0"/>
                        </a:spcAft>
                      </a:pPr>
                      <a:r>
                        <a:rPr lang="zh-TW" sz="1050" kern="0" dirty="0">
                          <a:effectLst/>
                        </a:rPr>
                        <a:t>美國</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Master</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西班牙</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Licenciatura</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024">
                <a:tc>
                  <a:txBody>
                    <a:bodyPr/>
                    <a:lstStyle/>
                    <a:p>
                      <a:pPr marL="28575" marR="28575" algn="ctr">
                        <a:spcAft>
                          <a:spcPts val="0"/>
                        </a:spcAft>
                      </a:pPr>
                      <a:r>
                        <a:rPr lang="zh-TW" sz="1050" kern="0" dirty="0">
                          <a:effectLst/>
                        </a:rPr>
                        <a:t>英國</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Master</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加拿大</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Master</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96">
                <a:tc>
                  <a:txBody>
                    <a:bodyPr/>
                    <a:lstStyle/>
                    <a:p>
                      <a:pPr marL="28575" marR="28575" algn="ctr">
                        <a:spcAft>
                          <a:spcPts val="0"/>
                        </a:spcAft>
                      </a:pPr>
                      <a:r>
                        <a:rPr lang="zh-TW" sz="1050" kern="0" dirty="0">
                          <a:effectLst/>
                        </a:rPr>
                        <a:t>法國</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err="1">
                          <a:effectLst/>
                        </a:rPr>
                        <a:t>Doctorat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Maitrise</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比利時</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err="1">
                          <a:effectLst/>
                        </a:rPr>
                        <a:t>Docteur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Master</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0509">
                <a:tc>
                  <a:txBody>
                    <a:bodyPr/>
                    <a:lstStyle/>
                    <a:p>
                      <a:pPr marL="28575" marR="28575" algn="ctr">
                        <a:spcAft>
                          <a:spcPts val="0"/>
                        </a:spcAft>
                      </a:pPr>
                      <a:r>
                        <a:rPr lang="zh-TW" sz="1050" kern="0" dirty="0">
                          <a:effectLst/>
                        </a:rPr>
                        <a:t>德國</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err="1">
                          <a:effectLst/>
                        </a:rPr>
                        <a:t>Doktors</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a:effectLst/>
                        </a:rPr>
                        <a:t>Master</a:t>
                      </a:r>
                      <a:r>
                        <a:rPr lang="zh-TW" sz="1100" kern="0">
                          <a:effectLst/>
                        </a:rPr>
                        <a:t>／</a:t>
                      </a:r>
                      <a:endParaRPr lang="zh-TW" sz="1100" kern="100">
                        <a:effectLst/>
                      </a:endParaRPr>
                    </a:p>
                    <a:p>
                      <a:pPr marL="30480" marR="30480" algn="l">
                        <a:spcAft>
                          <a:spcPts val="0"/>
                        </a:spcAft>
                      </a:pPr>
                      <a:r>
                        <a:rPr lang="en-US" sz="1100" kern="0">
                          <a:effectLst/>
                        </a:rPr>
                        <a:t>Diplomgrad</a:t>
                      </a:r>
                      <a:r>
                        <a:rPr lang="zh-TW" sz="1100" kern="0">
                          <a:effectLst/>
                        </a:rPr>
                        <a:t>／</a:t>
                      </a:r>
                      <a:r>
                        <a:rPr lang="en-US" sz="1100" kern="0">
                          <a:effectLst/>
                        </a:rPr>
                        <a:t>Diplom</a:t>
                      </a:r>
                      <a:endParaRPr lang="zh-TW" sz="1100" kern="100">
                        <a:effectLst/>
                      </a:endParaRPr>
                    </a:p>
                    <a:p>
                      <a:pPr marL="30480" marR="30480" algn="l">
                        <a:spcAft>
                          <a:spcPts val="0"/>
                        </a:spcAft>
                      </a:pPr>
                      <a:r>
                        <a:rPr lang="en-US" sz="1100" kern="0">
                          <a:effectLst/>
                        </a:rPr>
                        <a:t>Magistergrad</a:t>
                      </a:r>
                      <a:r>
                        <a:rPr lang="zh-TW" sz="1100" kern="0">
                          <a:effectLst/>
                        </a:rPr>
                        <a:t>／</a:t>
                      </a:r>
                      <a:endParaRPr lang="zh-TW" sz="1100" kern="100">
                        <a:effectLst/>
                      </a:endParaRPr>
                    </a:p>
                    <a:p>
                      <a:pPr marL="30480" marR="30480" algn="l">
                        <a:spcAft>
                          <a:spcPts val="0"/>
                        </a:spcAft>
                      </a:pPr>
                      <a:r>
                        <a:rPr lang="en-US" sz="1100" kern="0">
                          <a:effectLst/>
                        </a:rPr>
                        <a:t>Magister</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日本</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zh-TW" sz="1100" kern="0" dirty="0">
                          <a:effectLst/>
                        </a:rPr>
                        <a:t>博士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zh-TW" sz="1100" kern="0">
                          <a:effectLst/>
                        </a:rPr>
                        <a:t>修士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82">
                <a:tc>
                  <a:txBody>
                    <a:bodyPr/>
                    <a:lstStyle/>
                    <a:p>
                      <a:pPr marL="28575" marR="28575" algn="ctr">
                        <a:spcAft>
                          <a:spcPts val="0"/>
                        </a:spcAft>
                      </a:pPr>
                      <a:r>
                        <a:rPr lang="zh-TW" sz="1050" kern="0" dirty="0">
                          <a:effectLst/>
                        </a:rPr>
                        <a:t>奧地利</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err="1">
                          <a:effectLst/>
                        </a:rPr>
                        <a:t>PostgraduateDoctor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dirty="0">
                          <a:effectLst/>
                        </a:rPr>
                        <a:t>Master</a:t>
                      </a:r>
                      <a:r>
                        <a:rPr lang="zh-TW" sz="1100" kern="0" dirty="0">
                          <a:effectLst/>
                        </a:rPr>
                        <a:t>／</a:t>
                      </a:r>
                      <a:r>
                        <a:rPr lang="en-US" sz="1100" kern="0" dirty="0">
                          <a:effectLst/>
                        </a:rPr>
                        <a:t>Magister</a:t>
                      </a:r>
                      <a:r>
                        <a:rPr lang="zh-TW" sz="1100" kern="0" dirty="0">
                          <a:effectLst/>
                        </a:rPr>
                        <a:t>／</a:t>
                      </a:r>
                      <a:endParaRPr lang="zh-TW" sz="1100" kern="100" dirty="0">
                        <a:effectLst/>
                      </a:endParaRPr>
                    </a:p>
                    <a:p>
                      <a:pPr marL="30480" marR="30480" algn="l">
                        <a:spcAft>
                          <a:spcPts val="0"/>
                        </a:spcAft>
                      </a:pPr>
                      <a:r>
                        <a:rPr lang="en-US" sz="1100" kern="0" dirty="0" err="1">
                          <a:effectLst/>
                        </a:rPr>
                        <a:t>Magistra</a:t>
                      </a:r>
                      <a:r>
                        <a:rPr lang="zh-TW" sz="1100" kern="0" dirty="0">
                          <a:effectLst/>
                        </a:rPr>
                        <a:t>／</a:t>
                      </a:r>
                      <a:endParaRPr lang="zh-TW" sz="1100" kern="100" dirty="0">
                        <a:effectLst/>
                      </a:endParaRPr>
                    </a:p>
                    <a:p>
                      <a:pPr marL="30480" marR="30480" algn="l">
                        <a:spcAft>
                          <a:spcPts val="0"/>
                        </a:spcAft>
                      </a:pPr>
                      <a:r>
                        <a:rPr lang="en-US" sz="1100" kern="0" dirty="0" err="1">
                          <a:effectLst/>
                        </a:rPr>
                        <a:t>Diplom</a:t>
                      </a:r>
                      <a:r>
                        <a:rPr lang="zh-TW" sz="1100" kern="0" dirty="0">
                          <a:effectLst/>
                        </a:rPr>
                        <a:t>－</a:t>
                      </a:r>
                      <a:r>
                        <a:rPr lang="en-US" sz="1100" kern="0" dirty="0" err="1">
                          <a:effectLst/>
                        </a:rPr>
                        <a:t>Ingenieur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瑞士</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err="1">
                          <a:effectLst/>
                        </a:rPr>
                        <a:t>Doctorat</a:t>
                      </a:r>
                      <a:r>
                        <a:rPr lang="zh-TW" sz="1100" kern="0" dirty="0">
                          <a:effectLst/>
                        </a:rPr>
                        <a:t>／</a:t>
                      </a:r>
                      <a:endParaRPr lang="zh-TW" sz="1100" kern="100" dirty="0">
                        <a:effectLst/>
                      </a:endParaRPr>
                    </a:p>
                    <a:p>
                      <a:pPr marL="30480" marR="30480" algn="l">
                        <a:spcAft>
                          <a:spcPts val="0"/>
                        </a:spcAft>
                      </a:pPr>
                      <a:r>
                        <a:rPr lang="en-US" sz="1100" kern="0" dirty="0" err="1">
                          <a:effectLst/>
                        </a:rPr>
                        <a:t>Doktorat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dirty="0">
                          <a:effectLst/>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218">
                <a:tc>
                  <a:txBody>
                    <a:bodyPr/>
                    <a:lstStyle/>
                    <a:p>
                      <a:pPr marL="28575" marR="28575" algn="ctr">
                        <a:spcAft>
                          <a:spcPts val="0"/>
                        </a:spcAft>
                      </a:pPr>
                      <a:r>
                        <a:rPr lang="zh-TW" sz="1050" kern="0" dirty="0">
                          <a:effectLst/>
                        </a:rPr>
                        <a:t>澳洲</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dirty="0">
                          <a:effectLst/>
                        </a:rPr>
                        <a:t>Master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zh-TW" sz="1050" b="1" kern="0" dirty="0">
                          <a:effectLst/>
                        </a:rPr>
                        <a:t>韓國</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zh-TW" sz="1100" kern="0" dirty="0">
                          <a:effectLst/>
                        </a:rPr>
                        <a:t>博士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zh-TW" sz="1100" kern="0" dirty="0">
                          <a:effectLst/>
                        </a:rPr>
                        <a:t>碩士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883">
                <a:tc>
                  <a:txBody>
                    <a:bodyPr/>
                    <a:lstStyle/>
                    <a:p>
                      <a:pPr marL="28575" marR="28575" algn="ctr">
                        <a:spcAft>
                          <a:spcPts val="0"/>
                        </a:spcAft>
                      </a:pPr>
                      <a:r>
                        <a:rPr lang="zh-TW" sz="1050" kern="0" dirty="0">
                          <a:effectLst/>
                        </a:rPr>
                        <a:t>紐西蘭</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Doctor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dirty="0">
                          <a:effectLst/>
                        </a:rPr>
                        <a:t>Master</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spcAft>
                          <a:spcPts val="0"/>
                        </a:spcAft>
                      </a:pPr>
                      <a:r>
                        <a:rPr lang="en-US" sz="1050" b="1" kern="0" dirty="0">
                          <a:effectLst/>
                        </a:rPr>
                        <a:t> </a:t>
                      </a:r>
                      <a:endParaRPr lang="zh-TW" sz="105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0480" marR="30480" algn="l">
                        <a:spcAft>
                          <a:spcPts val="0"/>
                        </a:spcAft>
                      </a:pPr>
                      <a:r>
                        <a:rPr lang="en-US" sz="1100" kern="0" dirty="0">
                          <a:effectLst/>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spcAft>
                          <a:spcPts val="0"/>
                        </a:spcAft>
                      </a:pPr>
                      <a:r>
                        <a:rPr lang="en-US" sz="1100" kern="0" dirty="0">
                          <a:effectLst/>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9936">
                <a:tc gridSpan="6">
                  <a:txBody>
                    <a:bodyPr/>
                    <a:lstStyle/>
                    <a:p>
                      <a:pPr marL="30480" marR="30480" algn="l">
                        <a:spcAft>
                          <a:spcPts val="0"/>
                        </a:spcAft>
                      </a:pPr>
                      <a:r>
                        <a:rPr lang="zh-TW" sz="900" kern="0" dirty="0">
                          <a:effectLst/>
                        </a:rPr>
                        <a:t>＊（註：德國專科學院頒授之</a:t>
                      </a:r>
                      <a:r>
                        <a:rPr lang="en-US" sz="900" kern="0" dirty="0" err="1">
                          <a:effectLst/>
                        </a:rPr>
                        <a:t>Diplom</a:t>
                      </a:r>
                      <a:r>
                        <a:rPr lang="zh-TW" sz="900" kern="0" dirty="0">
                          <a:effectLst/>
                        </a:rPr>
                        <a:t>文憑不採認具碩士學位）</a:t>
                      </a:r>
                      <a:endParaRPr lang="zh-TW" sz="900" kern="100" dirty="0">
                        <a:effectLst/>
                      </a:endParaRPr>
                    </a:p>
                    <a:p>
                      <a:pPr marL="30480" marR="30480" algn="l">
                        <a:spcAft>
                          <a:spcPts val="0"/>
                        </a:spcAft>
                      </a:pPr>
                      <a:r>
                        <a:rPr lang="en-US" sz="900" kern="0" dirty="0">
                          <a:effectLst/>
                        </a:rPr>
                        <a:t> </a:t>
                      </a:r>
                      <a:endParaRPr lang="zh-TW" sz="900" kern="100" dirty="0">
                        <a:effectLst/>
                      </a:endParaRPr>
                    </a:p>
                    <a:p>
                      <a:pPr marL="30480" marR="30480" algn="l">
                        <a:spcAft>
                          <a:spcPts val="0"/>
                        </a:spcAft>
                      </a:pPr>
                      <a:r>
                        <a:rPr lang="en-US" sz="1000" kern="0" dirty="0">
                          <a:effectLst/>
                        </a:rPr>
                        <a:t>(2)</a:t>
                      </a:r>
                      <a:r>
                        <a:rPr lang="zh-TW" sz="1000" kern="0" dirty="0">
                          <a:effectLst/>
                        </a:rPr>
                        <a:t>何謂「參考名冊」？如何查詢？</a:t>
                      </a:r>
                      <a:endParaRPr lang="zh-TW" sz="1000" kern="100" dirty="0">
                        <a:effectLst/>
                      </a:endParaRPr>
                    </a:p>
                    <a:p>
                      <a:pPr marL="762000" marR="28575" indent="-762000" algn="l">
                        <a:spcAft>
                          <a:spcPts val="0"/>
                        </a:spcAft>
                      </a:pPr>
                      <a:r>
                        <a:rPr lang="zh-TW" sz="1000" kern="0" dirty="0">
                          <a:effectLst/>
                        </a:rPr>
                        <a:t>參考名冊：指教育部收錄經當地國政府權責機關或專業評鑑團體認可之大專校院、並就該等大專校院之名址予以編列成冊。</a:t>
                      </a:r>
                      <a:endParaRPr lang="zh-TW" sz="1000" kern="100" dirty="0">
                        <a:effectLst/>
                      </a:endParaRPr>
                    </a:p>
                    <a:p>
                      <a:pPr marL="762000" marR="28575" indent="-762000" algn="l">
                        <a:spcAft>
                          <a:spcPts val="0"/>
                        </a:spcAft>
                      </a:pPr>
                      <a:r>
                        <a:rPr lang="zh-TW" sz="1000" kern="0" dirty="0">
                          <a:effectLst/>
                        </a:rPr>
                        <a:t>查詢網址：</a:t>
                      </a:r>
                      <a:r>
                        <a:rPr lang="en-US" sz="1000" kern="0" dirty="0">
                          <a:effectLst/>
                        </a:rPr>
                        <a:t>http://fsedu.cloud.ncnu.edu.tw/home.aspx (</a:t>
                      </a:r>
                      <a:r>
                        <a:rPr lang="zh-TW" sz="1000" kern="0" dirty="0">
                          <a:effectLst/>
                        </a:rPr>
                        <a:t>教育部外國大學參考名冊查詢系統</a:t>
                      </a:r>
                      <a:r>
                        <a:rPr lang="en-US" sz="1000" kern="0" dirty="0">
                          <a:effectLst/>
                        </a:rPr>
                        <a:t>)</a:t>
                      </a:r>
                      <a:r>
                        <a:rPr lang="zh-TW" sz="1000" kern="0" dirty="0">
                          <a:effectLst/>
                        </a:rPr>
                        <a:t>。</a:t>
                      </a:r>
                      <a:endParaRPr lang="zh-TW" sz="1000" kern="100" dirty="0">
                        <a:effectLst/>
                      </a:endParaRPr>
                    </a:p>
                    <a:p>
                      <a:pPr marL="179705" marR="28575" indent="-179705" algn="l">
                        <a:spcAft>
                          <a:spcPts val="0"/>
                        </a:spcAft>
                      </a:pPr>
                      <a:r>
                        <a:rPr lang="zh-TW" sz="1000" kern="0" dirty="0">
                          <a:effectLst/>
                        </a:rPr>
                        <a:t>＊教育</a:t>
                      </a:r>
                      <a:r>
                        <a:rPr lang="zh-TW" sz="1000" kern="100" dirty="0">
                          <a:effectLst/>
                        </a:rPr>
                        <a:t>部「外國大學參考名冊」並非認可名冊，而係提供國人留學選校及國外學歷認定之參考，請逕至教育部網站（</a:t>
                      </a:r>
                      <a:r>
                        <a:rPr lang="en-US" sz="1000" kern="100" dirty="0">
                          <a:effectLst/>
                        </a:rPr>
                        <a:t>www.edu.tw</a:t>
                      </a:r>
                      <a:r>
                        <a:rPr lang="zh-TW" sz="1000" kern="100" dirty="0">
                          <a:effectLst/>
                        </a:rPr>
                        <a:t>）</a:t>
                      </a:r>
                      <a:r>
                        <a:rPr lang="en-US" sz="1000" u="sng" kern="100" dirty="0" err="1">
                          <a:effectLst/>
                          <a:hlinkClick r:id="rId2"/>
                        </a:rPr>
                        <a:t>單位連結</a:t>
                      </a:r>
                      <a:r>
                        <a:rPr lang="zh-TW" sz="1000" kern="100" dirty="0">
                          <a:effectLst/>
                        </a:rPr>
                        <a:t>下之「</a:t>
                      </a:r>
                      <a:r>
                        <a:rPr lang="en-US" sz="1000" u="sng" kern="100" dirty="0" err="1">
                          <a:effectLst/>
                          <a:hlinkClick r:id="rId3"/>
                        </a:rPr>
                        <a:t>國際及兩岸教育司</a:t>
                      </a:r>
                      <a:r>
                        <a:rPr lang="zh-TW" sz="1000" kern="100" dirty="0">
                          <a:effectLst/>
                        </a:rPr>
                        <a:t>」首頁查詢或電洽</a:t>
                      </a:r>
                      <a:r>
                        <a:rPr lang="en-US" sz="1000" kern="100" dirty="0">
                          <a:effectLst/>
                        </a:rPr>
                        <a:t>02-77366074</a:t>
                      </a:r>
                      <a:r>
                        <a:rPr lang="zh-TW" sz="1000" kern="100" dirty="0">
                          <a:effectLst/>
                        </a:rPr>
                        <a:t>；</a:t>
                      </a:r>
                      <a:r>
                        <a:rPr lang="zh-TW" sz="1100" kern="100" dirty="0">
                          <a:solidFill>
                            <a:srgbClr val="FF0000"/>
                          </a:solidFill>
                          <a:effectLst/>
                        </a:rPr>
                        <a:t>如未列入參考名冊，得函請駐外館處查明。</a:t>
                      </a:r>
                      <a:endParaRPr lang="zh-TW" sz="11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572" marR="52572" marT="0" marB="0" anchor="ctr">
                    <a:lnT w="1270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1211551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01348" y="611429"/>
            <a:ext cx="9601196" cy="1303867"/>
          </a:xfrm>
        </p:spPr>
        <p:txBody>
          <a:bodyPr/>
          <a:lstStyle/>
          <a:p>
            <a:r>
              <a:rPr lang="zh-TW" altLang="en-US" dirty="0" smtClean="0">
                <a:latin typeface="標楷體" panose="03000509000000000000" pitchFamily="65" charset="-120"/>
                <a:ea typeface="標楷體" panose="03000509000000000000" pitchFamily="65" charset="-120"/>
              </a:rPr>
              <a:t>駐外單位驗證章</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正面</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348" y="1639330"/>
            <a:ext cx="9601196" cy="4679092"/>
          </a:xfrm>
          <a:prstGeom prst="rect">
            <a:avLst/>
          </a:prstGeom>
        </p:spPr>
      </p:pic>
    </p:spTree>
    <p:extLst>
      <p:ext uri="{BB962C8B-B14F-4D97-AF65-F5344CB8AC3E}">
        <p14:creationId xmlns:p14="http://schemas.microsoft.com/office/powerpoint/2010/main" val="211685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駐外單位驗證章</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反面</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882" y="2471351"/>
            <a:ext cx="7405816" cy="3880021"/>
          </a:xfrm>
          <a:prstGeom prst="rect">
            <a:avLst/>
          </a:prstGeom>
        </p:spPr>
      </p:pic>
    </p:spTree>
    <p:extLst>
      <p:ext uri="{BB962C8B-B14F-4D97-AF65-F5344CB8AC3E}">
        <p14:creationId xmlns:p14="http://schemas.microsoft.com/office/powerpoint/2010/main" val="3718322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修業情形一覽表"/>
          <p:cNvPicPr/>
          <p:nvPr/>
        </p:nvPicPr>
        <p:blipFill>
          <a:blip r:embed="rId2" cstate="print"/>
          <a:srcRect/>
          <a:stretch>
            <a:fillRect/>
          </a:stretch>
        </p:blipFill>
        <p:spPr bwMode="auto">
          <a:xfrm>
            <a:off x="2479590" y="1165772"/>
            <a:ext cx="7339913" cy="5160887"/>
          </a:xfrm>
          <a:prstGeom prst="rect">
            <a:avLst/>
          </a:prstGeom>
          <a:noFill/>
          <a:ln w="9525">
            <a:noFill/>
            <a:miter lim="800000"/>
            <a:headEnd/>
            <a:tailEnd/>
          </a:ln>
        </p:spPr>
      </p:pic>
      <p:sp>
        <p:nvSpPr>
          <p:cNvPr id="3" name="文字方塊 2"/>
          <p:cNvSpPr txBox="1"/>
          <p:nvPr/>
        </p:nvSpPr>
        <p:spPr>
          <a:xfrm>
            <a:off x="4061254" y="477795"/>
            <a:ext cx="4382530" cy="769441"/>
          </a:xfrm>
          <a:prstGeom prst="rect">
            <a:avLst/>
          </a:prstGeom>
          <a:noFill/>
        </p:spPr>
        <p:txBody>
          <a:bodyPr wrap="square" rtlCol="0">
            <a:spAutoFit/>
          </a:bodyPr>
          <a:lstStyle/>
          <a:p>
            <a:r>
              <a:rPr lang="zh-TW" altLang="en-US" sz="4400" dirty="0">
                <a:latin typeface="標楷體" panose="03000509000000000000" pitchFamily="65" charset="-120"/>
                <a:ea typeface="標楷體" panose="03000509000000000000" pitchFamily="65" charset="-120"/>
              </a:rPr>
              <a:t>修業情形一覽表</a:t>
            </a:r>
            <a:endParaRPr lang="zh-TW" altLang="en-US" sz="4400"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2998" y="1351005"/>
            <a:ext cx="2101164" cy="1680931"/>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38" y="2850292"/>
            <a:ext cx="1906373" cy="1584929"/>
          </a:xfrm>
          <a:prstGeom prst="rect">
            <a:avLst/>
          </a:prstGeom>
        </p:spPr>
      </p:pic>
    </p:spTree>
    <p:extLst>
      <p:ext uri="{BB962C8B-B14F-4D97-AF65-F5344CB8AC3E}">
        <p14:creationId xmlns:p14="http://schemas.microsoft.com/office/powerpoint/2010/main" val="375186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183" y="642550"/>
            <a:ext cx="1489872" cy="1086365"/>
          </a:xfrm>
          <a:prstGeom prst="rect">
            <a:avLst/>
          </a:prstGeom>
        </p:spPr>
      </p:pic>
      <p:sp>
        <p:nvSpPr>
          <p:cNvPr id="3" name="矩形 2"/>
          <p:cNvSpPr/>
          <p:nvPr/>
        </p:nvSpPr>
        <p:spPr>
          <a:xfrm>
            <a:off x="4569851" y="726870"/>
            <a:ext cx="3005951" cy="769441"/>
          </a:xfrm>
          <a:prstGeom prst="rect">
            <a:avLst/>
          </a:prstGeom>
        </p:spPr>
        <p:txBody>
          <a:bodyPr wrap="none">
            <a:spAutoFit/>
          </a:bodyPr>
          <a:lstStyle/>
          <a:p>
            <a:r>
              <a:rPr lang="zh-TW" altLang="en-US" sz="4400" dirty="0">
                <a:latin typeface="標楷體" panose="03000509000000000000" pitchFamily="65" charset="-120"/>
                <a:ea typeface="標楷體" panose="03000509000000000000" pitchFamily="65" charset="-120"/>
              </a:rPr>
              <a:t>入出境紀錄</a:t>
            </a:r>
            <a:endParaRPr lang="zh-TW" altLang="en-US" sz="4400"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910" y="1860592"/>
            <a:ext cx="4000500" cy="4010025"/>
          </a:xfrm>
          <a:prstGeom prst="rect">
            <a:avLst/>
          </a:prstGeom>
        </p:spPr>
      </p:pic>
      <p:sp>
        <p:nvSpPr>
          <p:cNvPr id="7" name="Text Box 669"/>
          <p:cNvSpPr txBox="1">
            <a:spLocks noChangeArrowheads="1"/>
          </p:cNvSpPr>
          <p:nvPr/>
        </p:nvSpPr>
        <p:spPr bwMode="auto">
          <a:xfrm>
            <a:off x="6493477" y="1860592"/>
            <a:ext cx="4724400" cy="38582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1141730" indent="-1001395">
              <a:spcAft>
                <a:spcPts val="0"/>
              </a:spcAft>
            </a:pP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修業期間計算：以前一頁之修業情形一覽表及本頁入出國日期證明書綜合判斷</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4470" indent="-113030">
              <a:spcAft>
                <a:spcPts val="0"/>
              </a:spcAft>
            </a:pPr>
            <a:r>
              <a:rPr lang="en-US" sz="1200" kern="100" dirty="0">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該位送審教師之國外學校</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學期</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(Semester)</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起迄日期分別為</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2003/07-2003/12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2004/02-2004/07</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及</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2004/07-2004/12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，該師入出境紀錄所載該時段入出境日期分別為：出境：</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2002/11/11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2004/02/16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；入境：</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2003/11/19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2004/11/26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，則該師修業期限計算如下：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4470" indent="-113030">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(2003/07)+1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(2003/08)+ 1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(2003/09)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(2003/10) +19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(2003/11/19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入境</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 +14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(2004/02/16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出境</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(2004/03) + 1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(2004/04)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(2004/05) + 1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(2004/06)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(2004/07) + 1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(2004/08) + 1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(2004/09) +1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(2004/10) + 26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(2004/11/26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入境</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 =12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59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4470" indent="-113030">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59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4470" indent="-113030">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故該位教師其碩士修業期限共</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31775">
              <a:spcAft>
                <a:spcPts val="0"/>
              </a:spcAft>
            </a:pP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該師符合「大學辦理國外學歷採認辦法」第</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條有關持碩士學位者，需累計在當地學校修業時間至少須滿</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個月之規定。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4470" indent="-113030">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4470" indent="-113030">
              <a:spcAft>
                <a:spcPts val="0"/>
              </a:spcAft>
            </a:pPr>
            <a:r>
              <a:rPr lang="en-US" sz="1200" kern="100" dirty="0">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根據民法第</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123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條第</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項規定，月或年非連續計算者，每月為</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日，爰此，所稱碩士學位修業時間需滿</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個月係指應滿</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240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天，其餘修業期限之採計類推。</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44318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7669" y="1015999"/>
            <a:ext cx="9601196" cy="1143001"/>
          </a:xfrm>
        </p:spPr>
        <p:txBody>
          <a:bodyPr/>
          <a:lstStyle/>
          <a:p>
            <a:r>
              <a:rPr lang="zh-TW" altLang="en-US" dirty="0" smtClean="0">
                <a:latin typeface="王漢宗顏楷體繁" panose="02000500000000000000" pitchFamily="2" charset="-120"/>
                <a:ea typeface="王漢宗顏楷體繁" panose="02000500000000000000" pitchFamily="2" charset="-120"/>
              </a:rPr>
              <a:t>教師進修研究講學申請流程</a:t>
            </a:r>
            <a:endParaRPr lang="zh-TW" altLang="en-US" dirty="0">
              <a:latin typeface="王漢宗顏楷體繁" panose="02000500000000000000" pitchFamily="2" charset="-120"/>
              <a:ea typeface="王漢宗顏楷體繁" panose="02000500000000000000" pitchFamily="2" charset="-120"/>
            </a:endParaRPr>
          </a:p>
        </p:txBody>
      </p:sp>
      <p:sp>
        <p:nvSpPr>
          <p:cNvPr id="3" name="文字方塊 2"/>
          <p:cNvSpPr txBox="1"/>
          <p:nvPr/>
        </p:nvSpPr>
        <p:spPr>
          <a:xfrm>
            <a:off x="812800" y="2396066"/>
            <a:ext cx="10625666" cy="4247317"/>
          </a:xfrm>
          <a:prstGeom prst="rect">
            <a:avLst/>
          </a:prstGeom>
          <a:noFill/>
        </p:spPr>
        <p:txBody>
          <a:bodyPr wrap="square" rtlCol="0">
            <a:spAutoFit/>
          </a:bodyPr>
          <a:lstStyle/>
          <a:p>
            <a:r>
              <a:rPr lang="zh-TW" altLang="zh-TW" dirty="0">
                <a:latin typeface="標楷體" panose="03000509000000000000" pitchFamily="65" charset="-120"/>
                <a:ea typeface="標楷體" panose="03000509000000000000" pitchFamily="65" charset="-120"/>
              </a:rPr>
              <a:t>（一）</a:t>
            </a:r>
            <a:r>
              <a:rPr lang="zh-TW" altLang="zh-TW" dirty="0">
                <a:solidFill>
                  <a:srgbClr val="7030A0"/>
                </a:solidFill>
                <a:latin typeface="標楷體" panose="03000509000000000000" pitchFamily="65" charset="-120"/>
                <a:ea typeface="標楷體" panose="03000509000000000000" pitchFamily="65" charset="-120"/>
              </a:rPr>
              <a:t>教師自行申請程序</a:t>
            </a:r>
            <a:r>
              <a:rPr lang="zh-TW" altLang="zh-TW" dirty="0">
                <a:latin typeface="標楷體" panose="03000509000000000000" pitchFamily="65" charset="-120"/>
                <a:ea typeface="標楷體" panose="03000509000000000000" pitchFamily="65" charset="-120"/>
              </a:rPr>
              <a:t>： </a:t>
            </a:r>
          </a:p>
          <a:p>
            <a:pPr marL="804863" lvl="0" indent="-177800">
              <a:buFont typeface="+mj-lt"/>
              <a:buAutoNum type="arabicPeriod"/>
            </a:pPr>
            <a:r>
              <a:rPr lang="zh-TW" altLang="zh-TW" dirty="0">
                <a:latin typeface="標楷體" panose="03000509000000000000" pitchFamily="65" charset="-120"/>
                <a:ea typeface="標楷體" panose="03000509000000000000" pitchFamily="65" charset="-120"/>
              </a:rPr>
              <a:t>教師個人應在每年二月十五日以前向所屬系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室、中心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提送「教師進修研究講學申請表」之書面申請，逾期即不受理。 </a:t>
            </a:r>
            <a:endParaRPr lang="en-US" altLang="zh-TW" dirty="0">
              <a:latin typeface="標楷體" panose="03000509000000000000" pitchFamily="65" charset="-120"/>
              <a:ea typeface="標楷體" panose="03000509000000000000" pitchFamily="65" charset="-120"/>
            </a:endParaRPr>
          </a:p>
          <a:p>
            <a:pPr marL="804863" lvl="0" indent="-177800">
              <a:buFont typeface="+mj-lt"/>
              <a:buAutoNum type="arabicPeriod"/>
            </a:pPr>
            <a:r>
              <a:rPr lang="zh-TW" altLang="zh-TW" dirty="0" smtClean="0">
                <a:latin typeface="標楷體" panose="03000509000000000000" pitchFamily="65" charset="-120"/>
                <a:ea typeface="標楷體" panose="03000509000000000000" pitchFamily="65" charset="-120"/>
              </a:rPr>
              <a:t>教師</a:t>
            </a:r>
            <a:r>
              <a:rPr lang="zh-TW" altLang="zh-TW" dirty="0">
                <a:latin typeface="標楷體" panose="03000509000000000000" pitchFamily="65" charset="-120"/>
                <a:ea typeface="標楷體" panose="03000509000000000000" pitchFamily="65" charset="-120"/>
              </a:rPr>
              <a:t>申請案經系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室、中心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教師評審委員會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以下簡稱教評會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審核後，應送各學院，各學院教評會應於三月十五日以前審核完畢，並簽會人事室、教務處，陳請校長核定後，提交校教評會審議。通過者人事室以書面通知當事人及其所屬單位。 </a:t>
            </a:r>
          </a:p>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 </a:t>
            </a:r>
            <a:r>
              <a:rPr lang="zh-TW" altLang="zh-TW" dirty="0">
                <a:solidFill>
                  <a:srgbClr val="7030A0"/>
                </a:solidFill>
                <a:latin typeface="標楷體" panose="03000509000000000000" pitchFamily="65" charset="-120"/>
                <a:ea typeface="標楷體" panose="03000509000000000000" pitchFamily="65" charset="-120"/>
              </a:rPr>
              <a:t>本校薦派程序</a:t>
            </a:r>
            <a:r>
              <a:rPr lang="zh-TW" altLang="zh-TW" dirty="0">
                <a:latin typeface="標楷體" panose="03000509000000000000" pitchFamily="65" charset="-120"/>
                <a:ea typeface="標楷體" panose="03000509000000000000" pitchFamily="65" charset="-120"/>
              </a:rPr>
              <a:t>： </a:t>
            </a:r>
          </a:p>
          <a:p>
            <a:pPr marL="541338"/>
            <a:r>
              <a:rPr lang="zh-TW" altLang="zh-TW" dirty="0">
                <a:latin typeface="標楷體" panose="03000509000000000000" pitchFamily="65" charset="-120"/>
                <a:ea typeface="標楷體" panose="03000509000000000000" pitchFamily="65" charset="-120"/>
              </a:rPr>
              <a:t>由</a:t>
            </a:r>
            <a:r>
              <a:rPr lang="zh-TW" altLang="zh-TW" dirty="0">
                <a:solidFill>
                  <a:srgbClr val="FF0000"/>
                </a:solidFill>
                <a:latin typeface="標楷體" panose="03000509000000000000" pitchFamily="65" charset="-120"/>
                <a:ea typeface="標楷體" panose="03000509000000000000" pitchFamily="65" charset="-120"/>
              </a:rPr>
              <a:t>單位</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或主管</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主動薦派</a:t>
            </a:r>
            <a:r>
              <a:rPr lang="zh-TW" altLang="zh-TW" dirty="0">
                <a:latin typeface="標楷體" panose="03000509000000000000" pitchFamily="65" charset="-120"/>
                <a:ea typeface="標楷體" panose="03000509000000000000" pitchFamily="65" charset="-120"/>
              </a:rPr>
              <a:t>，經系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室、中心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、院教評會審查，院教評會應於三月十五日以前審核完畢，並簽會人事室、教務處，陳請校長核定後，提交校教評會審議。通過者人事室以書面通知當事人及其所屬單位。 </a:t>
            </a:r>
          </a:p>
          <a:p>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三</a:t>
            </a:r>
            <a:r>
              <a:rPr lang="zh-TW" altLang="zh-TW" dirty="0">
                <a:latin typeface="標楷體" panose="03000509000000000000" pitchFamily="65" charset="-120"/>
                <a:ea typeface="標楷體" panose="03000509000000000000" pitchFamily="65" charset="-120"/>
              </a:rPr>
              <a:t>）</a:t>
            </a:r>
            <a:r>
              <a:rPr lang="zh-TW" altLang="zh-TW" dirty="0">
                <a:solidFill>
                  <a:srgbClr val="7030A0"/>
                </a:solidFill>
                <a:latin typeface="標楷體" panose="03000509000000000000" pitchFamily="65" charset="-120"/>
                <a:ea typeface="標楷體" panose="03000509000000000000" pitchFamily="65" charset="-120"/>
              </a:rPr>
              <a:t>科技部短期研究或科技部以外其他機構補助研究、講學</a:t>
            </a:r>
            <a:r>
              <a:rPr lang="zh-TW" altLang="zh-TW" dirty="0">
                <a:latin typeface="標楷體" panose="03000509000000000000" pitchFamily="65" charset="-120"/>
                <a:ea typeface="標楷體" panose="03000509000000000000" pitchFamily="65" charset="-120"/>
              </a:rPr>
              <a:t>： </a:t>
            </a:r>
          </a:p>
          <a:p>
            <a:pPr marL="449263"/>
            <a:r>
              <a:rPr lang="zh-TW" altLang="zh-TW" dirty="0">
                <a:latin typeface="標楷體" panose="03000509000000000000" pitchFamily="65" charset="-120"/>
                <a:ea typeface="標楷體" panose="03000509000000000000" pitchFamily="65" charset="-120"/>
              </a:rPr>
              <a:t>教師依補助機構規定時程提出申請，由</a:t>
            </a:r>
            <a:r>
              <a:rPr lang="zh-TW" altLang="zh-TW" dirty="0">
                <a:solidFill>
                  <a:srgbClr val="FF0000"/>
                </a:solidFill>
                <a:latin typeface="標楷體" panose="03000509000000000000" pitchFamily="65" charset="-120"/>
                <a:ea typeface="標楷體" panose="03000509000000000000" pitchFamily="65" charset="-120"/>
              </a:rPr>
              <a:t>系</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室、中心</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、院教評會審議通過</a:t>
            </a:r>
            <a:r>
              <a:rPr lang="zh-TW" altLang="zh-TW" dirty="0">
                <a:latin typeface="標楷體" panose="03000509000000000000" pitchFamily="65" charset="-120"/>
                <a:ea typeface="標楷體" panose="03000509000000000000" pitchFamily="65" charset="-120"/>
              </a:rPr>
              <a:t>，並依行政程序簽奉核准後先行報送，經補助機構核定後再提校教評會報告備查。研究、講學僅在寒暑假期間者，由系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室、中心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教評會通過，依行政程序簽准即先行報送，經補助機構核定後，再提院、校教評會報告備查。 </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178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謝謝聆聽</a:t>
            </a: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689" y="757881"/>
            <a:ext cx="2123560" cy="1528118"/>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273" y="2388974"/>
            <a:ext cx="9751539" cy="3880022"/>
          </a:xfrm>
          <a:prstGeom prst="rect">
            <a:avLst/>
          </a:prstGeom>
        </p:spPr>
      </p:pic>
    </p:spTree>
    <p:extLst>
      <p:ext uri="{BB962C8B-B14F-4D97-AF65-F5344CB8AC3E}">
        <p14:creationId xmlns:p14="http://schemas.microsoft.com/office/powerpoint/2010/main" val="1441232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顏楷體繁" panose="02000500000000000000" pitchFamily="2" charset="-120"/>
                <a:ea typeface="王漢宗顏楷體繁" panose="02000500000000000000" pitchFamily="2" charset="-120"/>
              </a:rPr>
              <a:t>兼任教師聘任</a:t>
            </a:r>
            <a:r>
              <a:rPr lang="zh-TW" altLang="zh-TW" dirty="0" smtClean="0">
                <a:latin typeface="王漢宗顏楷體繁" panose="02000500000000000000" pitchFamily="2" charset="-120"/>
                <a:ea typeface="王漢宗顏楷體繁" panose="02000500000000000000" pitchFamily="2" charset="-120"/>
              </a:rPr>
              <a:t>相關</a:t>
            </a:r>
            <a:r>
              <a:rPr lang="zh-TW" altLang="zh-TW" dirty="0">
                <a:latin typeface="王漢宗顏楷體繁" panose="02000500000000000000" pitchFamily="2" charset="-120"/>
                <a:ea typeface="王漢宗顏楷體繁" panose="02000500000000000000" pitchFamily="2" charset="-120"/>
              </a:rPr>
              <a:t>業務執行及單位分工</a:t>
            </a:r>
            <a:endParaRPr lang="zh-TW" altLang="en-US" dirty="0">
              <a:latin typeface="王漢宗顏楷體繁" panose="02000500000000000000" pitchFamily="2" charset="-120"/>
              <a:ea typeface="王漢宗顏楷體繁" panose="02000500000000000000" pitchFamily="2"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14444387"/>
              </p:ext>
            </p:extLst>
          </p:nvPr>
        </p:nvGraphicFramePr>
        <p:xfrm>
          <a:off x="1380067" y="2463800"/>
          <a:ext cx="9728199" cy="3555999"/>
        </p:xfrm>
        <a:graphic>
          <a:graphicData uri="http://schemas.openxmlformats.org/drawingml/2006/table">
            <a:tbl>
              <a:tblPr firstRow="1" firstCol="1" bandRow="1">
                <a:tableStyleId>{5C22544A-7EE6-4342-B048-85BDC9FD1C3A}</a:tableStyleId>
              </a:tblPr>
              <a:tblGrid>
                <a:gridCol w="5382439"/>
                <a:gridCol w="2498397"/>
                <a:gridCol w="1847363"/>
              </a:tblGrid>
              <a:tr h="237067">
                <a:tc>
                  <a:txBody>
                    <a:bodyPr/>
                    <a:lstStyle/>
                    <a:p>
                      <a:pPr marL="0" algn="l" defTabSz="457200" rtl="0" eaLnBrk="1" latinLnBrk="0" hangingPunct="1">
                        <a:spcAft>
                          <a:spcPts val="0"/>
                        </a:spcAft>
                        <a:tabLst>
                          <a:tab pos="471170" algn="l"/>
                          <a:tab pos="900430" algn="l"/>
                        </a:tabLst>
                      </a:pPr>
                      <a:r>
                        <a:rPr lang="zh-TW" sz="1200" b="1" kern="100" dirty="0">
                          <a:solidFill>
                            <a:schemeClr val="lt1"/>
                          </a:solidFill>
                          <a:effectLst/>
                          <a:latin typeface="+mn-lt"/>
                          <a:ea typeface="+mn-ea"/>
                          <a:cs typeface="+mn-cs"/>
                        </a:rPr>
                        <a:t>業務項目</a:t>
                      </a:r>
                    </a:p>
                  </a:txBody>
                  <a:tcPr marL="68580" marR="68580" marT="0" marB="0"/>
                </a:tc>
                <a:tc>
                  <a:txBody>
                    <a:bodyPr/>
                    <a:lstStyle/>
                    <a:p>
                      <a:pPr>
                        <a:spcAft>
                          <a:spcPts val="0"/>
                        </a:spcAft>
                        <a:tabLst>
                          <a:tab pos="471170" algn="l"/>
                          <a:tab pos="900430" algn="l"/>
                        </a:tabLst>
                      </a:pPr>
                      <a:r>
                        <a:rPr lang="zh-TW" sz="1200" kern="100" dirty="0">
                          <a:effectLst/>
                        </a:rPr>
                        <a:t>負責單位</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200" kern="100" dirty="0">
                          <a:effectLst/>
                        </a:rPr>
                        <a:t>協辦單位</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tr>
              <a:tr h="474133">
                <a:tc>
                  <a:txBody>
                    <a:bodyPr/>
                    <a:lstStyle/>
                    <a:p>
                      <a:pPr>
                        <a:spcAft>
                          <a:spcPts val="0"/>
                        </a:spcAft>
                        <a:tabLst>
                          <a:tab pos="471170" algn="l"/>
                          <a:tab pos="900430" algn="l"/>
                        </a:tabLst>
                      </a:pPr>
                      <a:r>
                        <a:rPr lang="zh-TW" sz="1200" kern="100">
                          <a:solidFill>
                            <a:srgbClr val="002060"/>
                          </a:solidFill>
                          <a:effectLst/>
                        </a:rPr>
                        <a:t>兼任教師聘任辦法研擬、聘約及終止聘約表格、公文格式制定</a:t>
                      </a:r>
                      <a:endParaRPr lang="zh-TW" sz="1200" kern="10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人事室</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en-US" sz="1400" kern="100" dirty="0">
                          <a:effectLst/>
                        </a:rPr>
                        <a:t> </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r>
              <a:tr h="237067">
                <a:tc>
                  <a:txBody>
                    <a:bodyPr/>
                    <a:lstStyle/>
                    <a:p>
                      <a:pPr>
                        <a:spcAft>
                          <a:spcPts val="0"/>
                        </a:spcAft>
                        <a:tabLst>
                          <a:tab pos="471170" algn="l"/>
                          <a:tab pos="900430" algn="l"/>
                        </a:tabLst>
                      </a:pPr>
                      <a:r>
                        <a:rPr lang="zh-TW" sz="1200" kern="100">
                          <a:solidFill>
                            <a:srgbClr val="002060"/>
                          </a:solidFill>
                          <a:effectLst/>
                        </a:rPr>
                        <a:t>兼任教師勞工退休金提撥</a:t>
                      </a:r>
                      <a:endParaRPr lang="zh-TW" sz="1200" kern="10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人事室</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68580" marR="68580" marT="0" marB="0"/>
                </a:tc>
              </a:tr>
              <a:tr h="237067">
                <a:tc>
                  <a:txBody>
                    <a:bodyPr/>
                    <a:lstStyle/>
                    <a:p>
                      <a:pPr>
                        <a:spcAft>
                          <a:spcPts val="0"/>
                        </a:spcAft>
                        <a:tabLst>
                          <a:tab pos="471170" algn="l"/>
                          <a:tab pos="900430" algn="l"/>
                        </a:tabLst>
                      </a:pPr>
                      <a:r>
                        <a:rPr lang="zh-TW" sz="1200" kern="100">
                          <a:solidFill>
                            <a:srgbClr val="002060"/>
                          </a:solidFill>
                          <a:effectLst/>
                        </a:rPr>
                        <a:t>兼任教師請假法規釋疑</a:t>
                      </a:r>
                      <a:endParaRPr lang="zh-TW" sz="1200" kern="10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人事室</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68580" marR="68580" marT="0" marB="0"/>
                </a:tc>
              </a:tr>
              <a:tr h="474133">
                <a:tc>
                  <a:txBody>
                    <a:bodyPr/>
                    <a:lstStyle/>
                    <a:p>
                      <a:pPr>
                        <a:spcAft>
                          <a:spcPts val="0"/>
                        </a:spcAft>
                        <a:tabLst>
                          <a:tab pos="471170" algn="l"/>
                          <a:tab pos="900430" algn="l"/>
                        </a:tabLst>
                      </a:pPr>
                      <a:r>
                        <a:rPr lang="zh-TW" sz="1200" kern="100" dirty="0">
                          <a:solidFill>
                            <a:srgbClr val="002060"/>
                          </a:solidFill>
                          <a:effectLst/>
                        </a:rPr>
                        <a:t>兼任教師請假作業</a:t>
                      </a:r>
                      <a:endParaRPr lang="zh-TW" sz="1200" kern="100" dirty="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b="1" kern="100" dirty="0">
                          <a:effectLst/>
                        </a:rPr>
                        <a:t>各系</a:t>
                      </a:r>
                      <a:r>
                        <a:rPr lang="en-US" sz="1400" b="1" kern="100" dirty="0">
                          <a:effectLst/>
                        </a:rPr>
                        <a:t>(</a:t>
                      </a:r>
                      <a:r>
                        <a:rPr lang="zh-TW" sz="1400" b="1" kern="100" dirty="0">
                          <a:effectLst/>
                        </a:rPr>
                        <a:t>室、中心</a:t>
                      </a:r>
                      <a:r>
                        <a:rPr lang="en-US" sz="1400" b="1" kern="100" dirty="0">
                          <a:effectLst/>
                        </a:rPr>
                        <a:t>)</a:t>
                      </a:r>
                      <a:endParaRPr lang="zh-TW" sz="1400" b="1"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a:effectLst/>
                        </a:rPr>
                        <a:t>教務處、人事室</a:t>
                      </a:r>
                      <a:endParaRPr lang="zh-TW" sz="1400" kern="100">
                        <a:effectLst/>
                        <a:latin typeface="Times New Roman" panose="02020603050405020304" pitchFamily="18" charset="0"/>
                        <a:ea typeface="新細明體" panose="02020500000000000000" pitchFamily="18" charset="-120"/>
                      </a:endParaRPr>
                    </a:p>
                  </a:txBody>
                  <a:tcPr marL="68580" marR="68580" marT="0" marB="0"/>
                </a:tc>
              </a:tr>
              <a:tr h="474133">
                <a:tc>
                  <a:txBody>
                    <a:bodyPr/>
                    <a:lstStyle/>
                    <a:p>
                      <a:pPr>
                        <a:spcAft>
                          <a:spcPts val="0"/>
                        </a:spcAft>
                        <a:tabLst>
                          <a:tab pos="471170" algn="l"/>
                          <a:tab pos="900430" algn="l"/>
                        </a:tabLst>
                      </a:pPr>
                      <a:r>
                        <a:rPr lang="zh-TW" sz="1200" kern="100">
                          <a:solidFill>
                            <a:srgbClr val="002060"/>
                          </a:solidFill>
                          <a:effectLst/>
                        </a:rPr>
                        <a:t>未達開課標準通知</a:t>
                      </a:r>
                      <a:endParaRPr lang="zh-TW" sz="1200" kern="10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教務處</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b="1" kern="100" dirty="0">
                          <a:effectLst/>
                        </a:rPr>
                        <a:t>各系</a:t>
                      </a:r>
                      <a:r>
                        <a:rPr lang="en-US" sz="1400" b="1" kern="100" dirty="0">
                          <a:effectLst/>
                        </a:rPr>
                        <a:t>(</a:t>
                      </a:r>
                      <a:r>
                        <a:rPr lang="zh-TW" sz="1400" b="1" kern="100" dirty="0">
                          <a:effectLst/>
                        </a:rPr>
                        <a:t>室、中心</a:t>
                      </a:r>
                      <a:r>
                        <a:rPr lang="en-US" sz="1400" b="1" kern="100" dirty="0">
                          <a:effectLst/>
                        </a:rPr>
                        <a:t>)</a:t>
                      </a:r>
                      <a:endParaRPr lang="zh-TW" sz="1400" b="1" kern="100" dirty="0">
                        <a:effectLst/>
                        <a:latin typeface="Times New Roman" panose="02020603050405020304" pitchFamily="18" charset="0"/>
                        <a:ea typeface="新細明體" panose="02020500000000000000" pitchFamily="18" charset="-120"/>
                      </a:endParaRPr>
                    </a:p>
                  </a:txBody>
                  <a:tcPr marL="68580" marR="68580" marT="0" marB="0"/>
                </a:tc>
              </a:tr>
              <a:tr h="474133">
                <a:tc>
                  <a:txBody>
                    <a:bodyPr/>
                    <a:lstStyle/>
                    <a:p>
                      <a:pPr>
                        <a:spcAft>
                          <a:spcPts val="0"/>
                        </a:spcAft>
                        <a:tabLst>
                          <a:tab pos="471170" algn="l"/>
                          <a:tab pos="900430" algn="l"/>
                        </a:tabLst>
                      </a:pPr>
                      <a:r>
                        <a:rPr lang="zh-TW" sz="1200" kern="100" dirty="0">
                          <a:solidFill>
                            <a:srgbClr val="002060"/>
                          </a:solidFill>
                          <a:effectLst/>
                        </a:rPr>
                        <a:t>兼任教師請假系統</a:t>
                      </a:r>
                      <a:r>
                        <a:rPr lang="en-US" sz="1200" kern="100" dirty="0">
                          <a:solidFill>
                            <a:srgbClr val="002060"/>
                          </a:solidFill>
                          <a:effectLst/>
                        </a:rPr>
                        <a:t>(</a:t>
                      </a:r>
                      <a:r>
                        <a:rPr lang="zh-TW" sz="1200" kern="100" dirty="0">
                          <a:solidFill>
                            <a:srgbClr val="002060"/>
                          </a:solidFill>
                          <a:effectLst/>
                        </a:rPr>
                        <a:t>與雲端點名系統結合</a:t>
                      </a:r>
                      <a:r>
                        <a:rPr lang="en-US" sz="1200" kern="100" dirty="0">
                          <a:solidFill>
                            <a:srgbClr val="002060"/>
                          </a:solidFill>
                          <a:effectLst/>
                        </a:rPr>
                        <a:t>)</a:t>
                      </a:r>
                      <a:r>
                        <a:rPr lang="zh-TW" sz="1200" kern="100" dirty="0">
                          <a:solidFill>
                            <a:srgbClr val="002060"/>
                          </a:solidFill>
                          <a:effectLst/>
                        </a:rPr>
                        <a:t>建置事宜</a:t>
                      </a:r>
                      <a:endParaRPr lang="zh-TW" sz="1200" kern="100" dirty="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電算中心</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a:effectLst/>
                        </a:rPr>
                        <a:t>人事室、教務處</a:t>
                      </a:r>
                      <a:endParaRPr lang="zh-TW" sz="1400" kern="100">
                        <a:effectLst/>
                        <a:latin typeface="Times New Roman" panose="02020603050405020304" pitchFamily="18" charset="0"/>
                        <a:ea typeface="新細明體" panose="02020500000000000000" pitchFamily="18" charset="-120"/>
                      </a:endParaRPr>
                    </a:p>
                  </a:txBody>
                  <a:tcPr marL="68580" marR="68580" marT="0" marB="0"/>
                </a:tc>
              </a:tr>
              <a:tr h="474133">
                <a:tc>
                  <a:txBody>
                    <a:bodyPr/>
                    <a:lstStyle/>
                    <a:p>
                      <a:pPr>
                        <a:spcAft>
                          <a:spcPts val="0"/>
                        </a:spcAft>
                        <a:tabLst>
                          <a:tab pos="471170" algn="l"/>
                          <a:tab pos="900430" algn="l"/>
                        </a:tabLst>
                      </a:pPr>
                      <a:r>
                        <a:rPr lang="zh-TW" sz="1200" kern="100">
                          <a:solidFill>
                            <a:srgbClr val="002060"/>
                          </a:solidFill>
                          <a:effectLst/>
                        </a:rPr>
                        <a:t>兼任教師勞工保險、全民健康保險</a:t>
                      </a:r>
                      <a:endParaRPr lang="zh-TW" sz="1200" kern="10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總務處</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人事室、</a:t>
                      </a:r>
                      <a:r>
                        <a:rPr lang="zh-TW" sz="1400" b="1" kern="100" dirty="0">
                          <a:effectLst/>
                        </a:rPr>
                        <a:t>各系</a:t>
                      </a:r>
                      <a:r>
                        <a:rPr lang="en-US" sz="1400" b="1" kern="100" dirty="0">
                          <a:effectLst/>
                        </a:rPr>
                        <a:t>(</a:t>
                      </a:r>
                      <a:r>
                        <a:rPr lang="zh-TW" sz="1400" b="1" kern="100" dirty="0">
                          <a:effectLst/>
                        </a:rPr>
                        <a:t>室、中心</a:t>
                      </a:r>
                      <a:r>
                        <a:rPr lang="en-US" sz="1400" b="1" kern="100" dirty="0">
                          <a:effectLst/>
                        </a:rPr>
                        <a:t>)</a:t>
                      </a:r>
                      <a:endParaRPr lang="zh-TW" sz="1400" b="1" kern="100" dirty="0">
                        <a:effectLst/>
                        <a:latin typeface="Times New Roman" panose="02020603050405020304" pitchFamily="18" charset="0"/>
                        <a:ea typeface="新細明體" panose="02020500000000000000" pitchFamily="18" charset="-120"/>
                      </a:endParaRPr>
                    </a:p>
                  </a:txBody>
                  <a:tcPr marL="68580" marR="68580" marT="0" marB="0"/>
                </a:tc>
              </a:tr>
              <a:tr h="474133">
                <a:tc>
                  <a:txBody>
                    <a:bodyPr/>
                    <a:lstStyle/>
                    <a:p>
                      <a:pPr>
                        <a:spcAft>
                          <a:spcPts val="0"/>
                        </a:spcAft>
                        <a:tabLst>
                          <a:tab pos="471170" algn="l"/>
                          <a:tab pos="900430" algn="l"/>
                        </a:tabLst>
                      </a:pPr>
                      <a:r>
                        <a:rPr lang="zh-TW" sz="1200" kern="100" dirty="0">
                          <a:solidFill>
                            <a:srgbClr val="002060"/>
                          </a:solidFill>
                          <a:effectLst/>
                        </a:rPr>
                        <a:t>兼任教師終止聘約通知</a:t>
                      </a:r>
                      <a:endParaRPr lang="zh-TW" sz="1200" kern="100" dirty="0">
                        <a:solidFill>
                          <a:srgbClr val="00206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b="1" kern="100" dirty="0">
                          <a:effectLst/>
                        </a:rPr>
                        <a:t>各系</a:t>
                      </a:r>
                      <a:r>
                        <a:rPr lang="en-US" sz="1400" b="1" kern="100" dirty="0">
                          <a:effectLst/>
                        </a:rPr>
                        <a:t>(</a:t>
                      </a:r>
                      <a:r>
                        <a:rPr lang="zh-TW" sz="1400" b="1" kern="100" dirty="0">
                          <a:effectLst/>
                        </a:rPr>
                        <a:t>室、中心</a:t>
                      </a:r>
                      <a:r>
                        <a:rPr lang="en-US" sz="1400" b="1" kern="100" dirty="0">
                          <a:effectLst/>
                        </a:rPr>
                        <a:t>)</a:t>
                      </a:r>
                      <a:endParaRPr lang="zh-TW" sz="1400" b="1"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tabLst>
                          <a:tab pos="471170" algn="l"/>
                          <a:tab pos="900430" algn="l"/>
                        </a:tabLst>
                      </a:pPr>
                      <a:r>
                        <a:rPr lang="zh-TW" sz="1400" kern="100" dirty="0">
                          <a:effectLst/>
                        </a:rPr>
                        <a:t>人事室、教務處</a:t>
                      </a:r>
                      <a:endParaRPr lang="zh-TW" sz="1400" kern="100" dirty="0">
                        <a:effectLst/>
                        <a:latin typeface="Times New Roman" panose="02020603050405020304" pitchFamily="18" charset="0"/>
                        <a:ea typeface="新細明體" panose="02020500000000000000" pitchFamily="18" charset="-120"/>
                      </a:endParaRPr>
                    </a:p>
                  </a:txBody>
                  <a:tcPr marL="68580" marR="68580" marT="0" marB="0"/>
                </a:tc>
              </a:tr>
            </a:tbl>
          </a:graphicData>
        </a:graphic>
      </p:graphicFrame>
    </p:spTree>
    <p:extLst>
      <p:ext uri="{BB962C8B-B14F-4D97-AF65-F5344CB8AC3E}">
        <p14:creationId xmlns:p14="http://schemas.microsoft.com/office/powerpoint/2010/main" val="255682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顏楷體繁" panose="02000500000000000000" pitchFamily="2" charset="-120"/>
                <a:ea typeface="王漢宗顏楷體繁" panose="02000500000000000000" pitchFamily="2" charset="-120"/>
              </a:rPr>
              <a:t>兼任教師聘任</a:t>
            </a:r>
            <a:r>
              <a:rPr lang="en-US" altLang="zh-TW" dirty="0" smtClean="0">
                <a:latin typeface="王漢宗顏楷體繁" panose="02000500000000000000" pitchFamily="2" charset="-120"/>
                <a:ea typeface="王漢宗顏楷體繁" panose="02000500000000000000" pitchFamily="2" charset="-120"/>
              </a:rPr>
              <a:t>-</a:t>
            </a:r>
            <a:r>
              <a:rPr lang="zh-TW" altLang="en-US" sz="3600" dirty="0" smtClean="0">
                <a:latin typeface="王漢宗顏楷體繁" panose="02000500000000000000" pitchFamily="2" charset="-120"/>
                <a:ea typeface="王漢宗顏楷體繁" panose="02000500000000000000" pitchFamily="2" charset="-120"/>
              </a:rPr>
              <a:t>條件及程序</a:t>
            </a:r>
            <a:endParaRPr lang="zh-TW" altLang="en-US" sz="3600" dirty="0">
              <a:latin typeface="王漢宗顏楷體繁" panose="02000500000000000000" pitchFamily="2" charset="-120"/>
              <a:ea typeface="王漢宗顏楷體繁" panose="02000500000000000000" pitchFamily="2" charset="-120"/>
            </a:endParaRPr>
          </a:p>
        </p:txBody>
      </p:sp>
      <p:sp>
        <p:nvSpPr>
          <p:cNvPr id="3" name="文字方塊 2"/>
          <p:cNvSpPr txBox="1"/>
          <p:nvPr/>
        </p:nvSpPr>
        <p:spPr>
          <a:xfrm>
            <a:off x="1109133" y="2421467"/>
            <a:ext cx="10456333" cy="4278094"/>
          </a:xfrm>
          <a:prstGeom prst="rect">
            <a:avLst/>
          </a:prstGeom>
          <a:noFill/>
        </p:spPr>
        <p:txBody>
          <a:bodyPr wrap="square" rtlCol="0">
            <a:spAutoFit/>
          </a:bodyPr>
          <a:lstStyle/>
          <a:p>
            <a:pPr marL="285750" indent="-285750">
              <a:buFont typeface="Wingdings" panose="05000000000000000000" pitchFamily="2" charset="2"/>
              <a:buChar char="Ø"/>
            </a:pPr>
            <a:r>
              <a:rPr lang="zh-TW" altLang="en-US" sz="1900" dirty="0">
                <a:latin typeface="標楷體" panose="03000509000000000000" pitchFamily="65" charset="-120"/>
                <a:ea typeface="標楷體" panose="03000509000000000000" pitchFamily="65" charset="-120"/>
              </a:rPr>
              <a:t>兼任教師聘任程序比照專任教師聘任程序辦理，徵聘公告時間</a:t>
            </a:r>
            <a:r>
              <a:rPr lang="zh-TW" altLang="en-US" sz="1900" dirty="0">
                <a:solidFill>
                  <a:srgbClr val="FF0000"/>
                </a:solidFill>
                <a:latin typeface="標楷體" panose="03000509000000000000" pitchFamily="65" charset="-120"/>
                <a:ea typeface="標楷體" panose="03000509000000000000" pitchFamily="65" charset="-120"/>
              </a:rPr>
              <a:t>至少為</a:t>
            </a:r>
            <a:r>
              <a:rPr lang="zh-TW" altLang="en-US" sz="1900" dirty="0" smtClean="0">
                <a:solidFill>
                  <a:srgbClr val="FF0000"/>
                </a:solidFill>
                <a:latin typeface="標楷體" panose="03000509000000000000" pitchFamily="65" charset="-120"/>
                <a:ea typeface="標楷體" panose="03000509000000000000" pitchFamily="65" charset="-120"/>
              </a:rPr>
              <a:t>一星期</a:t>
            </a:r>
            <a:r>
              <a:rPr lang="en-US" altLang="zh-TW" sz="1900" dirty="0">
                <a:solidFill>
                  <a:srgbClr val="FF0000"/>
                </a:solidFill>
                <a:latin typeface="標楷體" panose="03000509000000000000" pitchFamily="65" charset="-120"/>
                <a:ea typeface="標楷體" panose="03000509000000000000" pitchFamily="65" charset="-120"/>
              </a:rPr>
              <a:t>(</a:t>
            </a:r>
            <a:r>
              <a:rPr lang="zh-TW" altLang="en-US" sz="1900" dirty="0">
                <a:solidFill>
                  <a:srgbClr val="FF0000"/>
                </a:solidFill>
                <a:latin typeface="標楷體" panose="03000509000000000000" pitchFamily="65" charset="-120"/>
                <a:ea typeface="標楷體" panose="03000509000000000000" pitchFamily="65" charset="-120"/>
              </a:rPr>
              <a:t>含</a:t>
            </a:r>
            <a:r>
              <a:rPr lang="en-US" altLang="zh-TW" sz="1900" dirty="0">
                <a:solidFill>
                  <a:srgbClr val="FF0000"/>
                </a:solidFill>
                <a:latin typeface="標楷體" panose="03000509000000000000" pitchFamily="65" charset="-120"/>
                <a:ea typeface="標楷體" panose="03000509000000000000" pitchFamily="65" charset="-120"/>
              </a:rPr>
              <a:t>)</a:t>
            </a:r>
            <a:r>
              <a:rPr lang="zh-TW" altLang="en-US" sz="1900" dirty="0">
                <a:solidFill>
                  <a:srgbClr val="FF0000"/>
                </a:solidFill>
                <a:latin typeface="標楷體" panose="03000509000000000000" pitchFamily="65" charset="-120"/>
                <a:ea typeface="標楷體" panose="03000509000000000000" pitchFamily="65" charset="-120"/>
              </a:rPr>
              <a:t>以上</a:t>
            </a:r>
            <a:r>
              <a:rPr lang="zh-TW" altLang="en-US" sz="1900" dirty="0">
                <a:latin typeface="標楷體" panose="03000509000000000000" pitchFamily="65" charset="-120"/>
                <a:ea typeface="標楷體" panose="03000509000000000000" pitchFamily="65" charset="-120"/>
              </a:rPr>
              <a:t>，各系得視實際需求決定是否成立徵聘委員會</a:t>
            </a:r>
            <a:r>
              <a:rPr lang="zh-TW" altLang="en-US" sz="1900" dirty="0" smtClean="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900" dirty="0">
                <a:latin typeface="標楷體" panose="03000509000000000000" pitchFamily="65" charset="-120"/>
                <a:ea typeface="標楷體" panose="03000509000000000000" pitchFamily="65" charset="-120"/>
              </a:rPr>
              <a:t>擬聘兼任教師</a:t>
            </a:r>
            <a:r>
              <a:rPr lang="zh-TW" altLang="en-US" sz="1900" dirty="0">
                <a:solidFill>
                  <a:srgbClr val="FF0000"/>
                </a:solidFill>
                <a:latin typeface="標楷體" panose="03000509000000000000" pitchFamily="65" charset="-120"/>
                <a:ea typeface="標楷體" panose="03000509000000000000" pitchFamily="65" charset="-120"/>
              </a:rPr>
              <a:t>未具教育部頒之擬聘職級教師證書</a:t>
            </a:r>
            <a:r>
              <a:rPr lang="zh-TW" altLang="en-US" sz="1900" dirty="0">
                <a:latin typeface="標楷體" panose="03000509000000000000" pitchFamily="65" charset="-120"/>
                <a:ea typeface="標楷體" panose="03000509000000000000" pitchFamily="65" charset="-120"/>
              </a:rPr>
              <a:t>者，應由本校學院及教務處分別辦理院級、校級之外審程序，</a:t>
            </a:r>
            <a:r>
              <a:rPr lang="zh-TW" altLang="en-US" sz="1900" dirty="0">
                <a:solidFill>
                  <a:srgbClr val="FF0000"/>
                </a:solidFill>
                <a:latin typeface="標楷體" panose="03000509000000000000" pitchFamily="65" charset="-120"/>
                <a:ea typeface="標楷體" panose="03000509000000000000" pitchFamily="65" charset="-120"/>
              </a:rPr>
              <a:t>外審相關費用由兼任教師自行負擔</a:t>
            </a:r>
            <a:r>
              <a:rPr lang="zh-TW" altLang="en-US" sz="1900" dirty="0" smtClean="0">
                <a:solidFill>
                  <a:srgbClr val="FF0000"/>
                </a:solidFill>
                <a:latin typeface="標楷體" panose="03000509000000000000" pitchFamily="65" charset="-120"/>
                <a:ea typeface="標楷體" panose="03000509000000000000" pitchFamily="65" charset="-120"/>
              </a:rPr>
              <a:t>。</a:t>
            </a:r>
            <a:endParaRPr lang="en-US" altLang="zh-TW" sz="1900" dirty="0" smtClean="0">
              <a:solidFill>
                <a:srgbClr val="FF0000"/>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900" dirty="0">
                <a:latin typeface="標楷體" panose="03000509000000000000" pitchFamily="65" charset="-120"/>
                <a:ea typeface="標楷體" panose="03000509000000000000" pitchFamily="65" charset="-120"/>
              </a:rPr>
              <a:t>兼任教師聘任年齡最高</a:t>
            </a:r>
            <a:r>
              <a:rPr lang="zh-TW" altLang="en-US" sz="1900" dirty="0" smtClean="0">
                <a:latin typeface="標楷體" panose="03000509000000000000" pitchFamily="65" charset="-120"/>
                <a:ea typeface="標楷體" panose="03000509000000000000" pitchFamily="65" charset="-120"/>
              </a:rPr>
              <a:t>以</a:t>
            </a:r>
            <a:r>
              <a:rPr lang="zh-TW" altLang="en-US" sz="1900" u="sng" dirty="0" smtClean="0">
                <a:solidFill>
                  <a:srgbClr val="FF0000"/>
                </a:solidFill>
                <a:latin typeface="標楷體" panose="03000509000000000000" pitchFamily="65" charset="-120"/>
                <a:ea typeface="標楷體" panose="03000509000000000000" pitchFamily="65" charset="-120"/>
              </a:rPr>
              <a:t>七</a:t>
            </a:r>
            <a:r>
              <a:rPr lang="zh-TW" altLang="en-US" sz="1900" u="sng" dirty="0">
                <a:solidFill>
                  <a:srgbClr val="FF0000"/>
                </a:solidFill>
                <a:latin typeface="標楷體" panose="03000509000000000000" pitchFamily="65" charset="-120"/>
                <a:ea typeface="標楷體" panose="03000509000000000000" pitchFamily="65" charset="-120"/>
              </a:rPr>
              <a:t>十</a:t>
            </a:r>
            <a:r>
              <a:rPr lang="zh-TW" altLang="en-US" sz="1900" u="sng" dirty="0" smtClean="0">
                <a:solidFill>
                  <a:srgbClr val="FF0000"/>
                </a:solidFill>
                <a:latin typeface="標楷體" panose="03000509000000000000" pitchFamily="65" charset="-120"/>
                <a:ea typeface="標楷體" panose="03000509000000000000" pitchFamily="65" charset="-120"/>
              </a:rPr>
              <a:t>歲</a:t>
            </a:r>
            <a:r>
              <a:rPr lang="en-US" altLang="zh-TW" sz="1900" u="sng" dirty="0">
                <a:solidFill>
                  <a:srgbClr val="FF0000"/>
                </a:solidFill>
                <a:latin typeface="標楷體" panose="03000509000000000000" pitchFamily="65" charset="-120"/>
                <a:ea typeface="標楷體" panose="03000509000000000000" pitchFamily="65" charset="-120"/>
              </a:rPr>
              <a:t>(</a:t>
            </a:r>
            <a:r>
              <a:rPr lang="zh-TW" altLang="en-US" sz="1900" u="sng" dirty="0">
                <a:solidFill>
                  <a:srgbClr val="FF0000"/>
                </a:solidFill>
                <a:latin typeface="標楷體" panose="03000509000000000000" pitchFamily="65" charset="-120"/>
                <a:ea typeface="標楷體" panose="03000509000000000000" pitchFamily="65" charset="-120"/>
              </a:rPr>
              <a:t>含</a:t>
            </a:r>
            <a:r>
              <a:rPr lang="en-US" altLang="zh-TW" sz="1900" u="sng" dirty="0">
                <a:solidFill>
                  <a:srgbClr val="FF0000"/>
                </a:solidFill>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為上限</a:t>
            </a:r>
            <a:r>
              <a:rPr lang="zh-TW" altLang="en-US" sz="1900" dirty="0" smtClean="0">
                <a:latin typeface="標楷體" panose="03000509000000000000" pitchFamily="65" charset="-120"/>
                <a:ea typeface="標楷體" panose="03000509000000000000" pitchFamily="65" charset="-120"/>
              </a:rPr>
              <a:t>。</a:t>
            </a:r>
            <a:r>
              <a:rPr lang="en-US" altLang="zh-TW" sz="1900" dirty="0" smtClean="0">
                <a:latin typeface="標楷體" panose="03000509000000000000" pitchFamily="65" charset="-120"/>
                <a:ea typeface="標楷體" panose="03000509000000000000" pitchFamily="65" charset="-120"/>
              </a:rPr>
              <a:t>(</a:t>
            </a:r>
            <a:r>
              <a:rPr lang="zh-TW" altLang="en-US" sz="1900" dirty="0" smtClean="0">
                <a:latin typeface="標楷體" panose="03000509000000000000" pitchFamily="65" charset="-120"/>
                <a:ea typeface="標楷體" panose="03000509000000000000" pitchFamily="65" charset="-120"/>
              </a:rPr>
              <a:t>教育部教師證書請頒年齡上限為</a:t>
            </a:r>
            <a:r>
              <a:rPr lang="zh-TW" altLang="en-US" sz="1900" u="sng" dirty="0" smtClean="0">
                <a:solidFill>
                  <a:srgbClr val="FF0000"/>
                </a:solidFill>
                <a:latin typeface="標楷體" panose="03000509000000000000" pitchFamily="65" charset="-120"/>
                <a:ea typeface="標楷體" panose="03000509000000000000" pitchFamily="65" charset="-120"/>
              </a:rPr>
              <a:t>六十</a:t>
            </a:r>
            <a:r>
              <a:rPr lang="zh-TW" altLang="en-US" sz="1900" u="sng" dirty="0">
                <a:solidFill>
                  <a:srgbClr val="FF0000"/>
                </a:solidFill>
                <a:latin typeface="標楷體" panose="03000509000000000000" pitchFamily="65" charset="-120"/>
                <a:ea typeface="標楷體" panose="03000509000000000000" pitchFamily="65" charset="-120"/>
              </a:rPr>
              <a:t>五</a:t>
            </a:r>
            <a:r>
              <a:rPr lang="zh-TW" altLang="en-US" sz="1900" u="sng" dirty="0" smtClean="0">
                <a:solidFill>
                  <a:srgbClr val="FF0000"/>
                </a:solidFill>
                <a:latin typeface="標楷體" panose="03000509000000000000" pitchFamily="65" charset="-120"/>
                <a:ea typeface="標楷體" panose="03000509000000000000" pitchFamily="65" charset="-120"/>
              </a:rPr>
              <a:t>歲</a:t>
            </a:r>
            <a:r>
              <a:rPr lang="en-US" altLang="zh-TW" sz="1900" u="sng" dirty="0" smtClean="0">
                <a:solidFill>
                  <a:srgbClr val="FF0000"/>
                </a:solidFill>
                <a:latin typeface="標楷體" panose="03000509000000000000" pitchFamily="65" charset="-120"/>
                <a:ea typeface="標楷體" panose="03000509000000000000" pitchFamily="65" charset="-120"/>
              </a:rPr>
              <a:t>(</a:t>
            </a:r>
            <a:r>
              <a:rPr lang="zh-TW" altLang="en-US" sz="1900" u="sng" dirty="0" smtClean="0">
                <a:solidFill>
                  <a:srgbClr val="FF0000"/>
                </a:solidFill>
                <a:latin typeface="標楷體" panose="03000509000000000000" pitchFamily="65" charset="-120"/>
                <a:ea typeface="標楷體" panose="03000509000000000000" pitchFamily="65" charset="-120"/>
              </a:rPr>
              <a:t>含</a:t>
            </a:r>
            <a:r>
              <a:rPr lang="en-US" altLang="zh-TW" sz="1900" u="sng" dirty="0" smtClean="0">
                <a:solidFill>
                  <a:srgbClr val="FF0000"/>
                </a:solidFill>
                <a:latin typeface="標楷體" panose="03000509000000000000" pitchFamily="65" charset="-120"/>
                <a:ea typeface="標楷體" panose="03000509000000000000" pitchFamily="65" charset="-120"/>
              </a:rPr>
              <a:t>)</a:t>
            </a:r>
            <a:r>
              <a:rPr lang="en-US" altLang="zh-TW" sz="1900" dirty="0" smtClean="0">
                <a:latin typeface="標楷體" panose="03000509000000000000" pitchFamily="65" charset="-120"/>
                <a:ea typeface="標楷體" panose="03000509000000000000" pitchFamily="65" charset="-120"/>
              </a:rPr>
              <a:t>)</a:t>
            </a:r>
            <a:endParaRPr lang="en-US" altLang="zh-TW" sz="1900" dirty="0">
              <a:solidFill>
                <a:srgbClr val="FF0000"/>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900" dirty="0">
                <a:latin typeface="標楷體" panose="03000509000000000000" pitchFamily="65" charset="-120"/>
                <a:ea typeface="標楷體" panose="03000509000000000000" pitchFamily="65" charset="-120"/>
              </a:rPr>
              <a:t>兼任教師聘任</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含新聘、續聘、回聘</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程序，應於</a:t>
            </a:r>
            <a:r>
              <a:rPr lang="zh-TW" altLang="en-US" sz="1900" dirty="0">
                <a:solidFill>
                  <a:srgbClr val="FF0000"/>
                </a:solidFill>
                <a:latin typeface="標楷體" panose="03000509000000000000" pitchFamily="65" charset="-120"/>
                <a:ea typeface="標楷體" panose="03000509000000000000" pitchFamily="65" charset="-120"/>
              </a:rPr>
              <a:t>學期開始前完成</a:t>
            </a:r>
            <a:r>
              <a:rPr lang="zh-TW" altLang="en-US" sz="1900" dirty="0">
                <a:latin typeface="標楷體" panose="03000509000000000000" pitchFamily="65" charset="-120"/>
                <a:ea typeface="標楷體" panose="03000509000000000000" pitchFamily="65" charset="-120"/>
              </a:rPr>
              <a:t>，始得</a:t>
            </a:r>
            <a:r>
              <a:rPr lang="zh-TW" altLang="en-US" sz="1900" dirty="0">
                <a:solidFill>
                  <a:srgbClr val="FF0000"/>
                </a:solidFill>
                <a:latin typeface="標楷體" panose="03000509000000000000" pitchFamily="65" charset="-120"/>
                <a:ea typeface="標楷體" panose="03000509000000000000" pitchFamily="65" charset="-120"/>
              </a:rPr>
              <a:t>自學期開始日起聘</a:t>
            </a:r>
            <a:r>
              <a:rPr lang="zh-TW" altLang="en-US" sz="1900" dirty="0">
                <a:latin typeface="標楷體" panose="03000509000000000000" pitchFamily="65" charset="-120"/>
                <a:ea typeface="標楷體" panose="03000509000000000000" pitchFamily="65" charset="-120"/>
              </a:rPr>
              <a:t>。</a:t>
            </a:r>
            <a:r>
              <a:rPr lang="zh-TW" altLang="en-US" sz="1900" dirty="0">
                <a:solidFill>
                  <a:srgbClr val="00B050"/>
                </a:solidFill>
                <a:latin typeface="標楷體" panose="03000509000000000000" pitchFamily="65" charset="-120"/>
                <a:ea typeface="標楷體" panose="03000509000000000000" pitchFamily="65" charset="-120"/>
              </a:rPr>
              <a:t>學期開始後</a:t>
            </a:r>
            <a:r>
              <a:rPr lang="zh-TW" altLang="en-US" sz="1900" dirty="0">
                <a:latin typeface="標楷體" panose="03000509000000000000" pitchFamily="65" charset="-120"/>
                <a:ea typeface="標楷體" panose="03000509000000000000" pitchFamily="65" charset="-120"/>
              </a:rPr>
              <a:t>，始完成聘任程序之新</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續、回</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聘兼任教師，應</a:t>
            </a:r>
            <a:r>
              <a:rPr lang="zh-TW" altLang="en-US" sz="1900" dirty="0">
                <a:solidFill>
                  <a:srgbClr val="00B050"/>
                </a:solidFill>
                <a:latin typeface="標楷體" panose="03000509000000000000" pitchFamily="65" charset="-120"/>
                <a:ea typeface="標楷體" panose="03000509000000000000" pitchFamily="65" charset="-120"/>
              </a:rPr>
              <a:t>自聘任程序完成並經校長核定後，始得起聘</a:t>
            </a:r>
            <a:r>
              <a:rPr lang="zh-TW" altLang="en-US" sz="1900" dirty="0" smtClean="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900" dirty="0" smtClean="0">
                <a:latin typeface="標楷體" panose="03000509000000000000" pitchFamily="65" charset="-120"/>
                <a:ea typeface="標楷體" panose="03000509000000000000" pitchFamily="65" charset="-120"/>
              </a:rPr>
              <a:t>各</a:t>
            </a:r>
            <a:r>
              <a:rPr lang="zh-TW" altLang="en-US" sz="1900" dirty="0">
                <a:latin typeface="標楷體" panose="03000509000000000000" pitchFamily="65" charset="-120"/>
                <a:ea typeface="標楷體" panose="03000509000000000000" pitchFamily="65" charset="-120"/>
              </a:rPr>
              <a:t>系擬聘兼任教師，若</a:t>
            </a:r>
            <a:r>
              <a:rPr lang="zh-TW" altLang="en-US" sz="1900" dirty="0">
                <a:solidFill>
                  <a:srgbClr val="FF0000"/>
                </a:solidFill>
                <a:latin typeface="標楷體" panose="03000509000000000000" pitchFamily="65" charset="-120"/>
                <a:ea typeface="標楷體" panose="03000509000000000000" pitchFamily="65" charset="-120"/>
              </a:rPr>
              <a:t>未能於學期開始前完成</a:t>
            </a:r>
            <a:r>
              <a:rPr lang="zh-TW" altLang="en-US" sz="1900" dirty="0">
                <a:latin typeface="標楷體" panose="03000509000000000000" pitchFamily="65" charset="-120"/>
                <a:ea typeface="標楷體" panose="03000509000000000000" pitchFamily="65" charset="-120"/>
              </a:rPr>
              <a:t>上開</a:t>
            </a:r>
            <a:r>
              <a:rPr lang="zh-TW" altLang="en-US" sz="1900" dirty="0">
                <a:solidFill>
                  <a:srgbClr val="FF0000"/>
                </a:solidFill>
                <a:latin typeface="標楷體" panose="03000509000000000000" pitchFamily="65" charset="-120"/>
                <a:ea typeface="標楷體" panose="03000509000000000000" pitchFamily="65" charset="-120"/>
              </a:rPr>
              <a:t>聘任審議程序</a:t>
            </a:r>
            <a:r>
              <a:rPr lang="zh-TW" altLang="en-US" sz="1900" dirty="0">
                <a:latin typeface="標楷體" panose="03000509000000000000" pitchFamily="65" charset="-120"/>
                <a:ea typeface="標楷體" panose="03000509000000000000" pitchFamily="65" charset="-120"/>
              </a:rPr>
              <a:t>，或因兼任教師個人因素無法前來授課，或因課務安排因素</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等突發原因未能確認授課師資者，</a:t>
            </a:r>
            <a:r>
              <a:rPr lang="zh-TW" altLang="en-US" sz="1900" dirty="0">
                <a:solidFill>
                  <a:srgbClr val="FF0000"/>
                </a:solidFill>
                <a:latin typeface="標楷體" panose="03000509000000000000" pitchFamily="65" charset="-120"/>
                <a:ea typeface="標楷體" panose="03000509000000000000" pitchFamily="65" charset="-120"/>
              </a:rPr>
              <a:t>各系應即簽請代課教師協助授課</a:t>
            </a:r>
            <a:r>
              <a:rPr lang="zh-TW" altLang="en-US" sz="1900" dirty="0">
                <a:latin typeface="標楷體" panose="03000509000000000000" pitchFamily="65" charset="-120"/>
                <a:ea typeface="標楷體" panose="03000509000000000000" pitchFamily="65" charset="-120"/>
              </a:rPr>
              <a:t>，以增加用人彈性並保障學生受教權益。配套措施如下</a:t>
            </a:r>
            <a:r>
              <a:rPr lang="zh-TW" altLang="en-US" sz="1900" dirty="0" smtClean="0">
                <a:latin typeface="標楷體" panose="03000509000000000000" pitchFamily="65" charset="-120"/>
                <a:ea typeface="標楷體" panose="03000509000000000000" pitchFamily="65" charset="-120"/>
              </a:rPr>
              <a:t>：</a:t>
            </a:r>
            <a:endParaRPr lang="en-US" altLang="zh-TW" sz="1900" dirty="0" smtClean="0">
              <a:latin typeface="標楷體" panose="03000509000000000000" pitchFamily="65" charset="-120"/>
              <a:ea typeface="標楷體" panose="03000509000000000000" pitchFamily="65" charset="-120"/>
            </a:endParaRPr>
          </a:p>
          <a:p>
            <a:r>
              <a:rPr lang="zh-TW" altLang="en-US" sz="1900" dirty="0">
                <a:latin typeface="標楷體" panose="03000509000000000000" pitchFamily="65" charset="-120"/>
                <a:ea typeface="標楷體" panose="03000509000000000000" pitchFamily="65" charset="-120"/>
              </a:rPr>
              <a:t> </a:t>
            </a:r>
            <a:r>
              <a:rPr lang="zh-TW" altLang="en-US" sz="1900" dirty="0" smtClean="0">
                <a:latin typeface="標楷體" panose="03000509000000000000" pitchFamily="65" charset="-120"/>
                <a:ea typeface="標楷體" panose="03000509000000000000" pitchFamily="65" charset="-120"/>
              </a:rPr>
              <a:t> </a:t>
            </a:r>
            <a:r>
              <a:rPr lang="en-US" altLang="zh-TW" sz="1900" dirty="0" smtClean="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一</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若因聘任程序未能完成者，應於</a:t>
            </a:r>
            <a:r>
              <a:rPr lang="zh-TW" altLang="en-US" sz="1900" dirty="0">
                <a:solidFill>
                  <a:srgbClr val="FF0000"/>
                </a:solidFill>
                <a:latin typeface="標楷體" panose="03000509000000000000" pitchFamily="65" charset="-120"/>
                <a:ea typeface="標楷體" panose="03000509000000000000" pitchFamily="65" charset="-120"/>
              </a:rPr>
              <a:t>開學前</a:t>
            </a:r>
            <a:r>
              <a:rPr lang="zh-TW" altLang="en-US" sz="1900" dirty="0">
                <a:latin typeface="標楷體" panose="03000509000000000000" pitchFamily="65" charset="-120"/>
                <a:ea typeface="標楷體" panose="03000509000000000000" pitchFamily="65" charset="-120"/>
              </a:rPr>
              <a:t>完成代課師資簽准程序</a:t>
            </a:r>
            <a:r>
              <a:rPr lang="zh-TW" altLang="en-US" sz="1900" dirty="0" smtClean="0">
                <a:latin typeface="標楷體" panose="03000509000000000000" pitchFamily="65" charset="-120"/>
                <a:ea typeface="標楷體" panose="03000509000000000000" pitchFamily="65" charset="-120"/>
              </a:rPr>
              <a:t>。</a:t>
            </a:r>
            <a:endParaRPr lang="en-US" altLang="zh-TW" sz="1900" dirty="0" smtClean="0">
              <a:latin typeface="標楷體" panose="03000509000000000000" pitchFamily="65" charset="-120"/>
              <a:ea typeface="標楷體" panose="03000509000000000000" pitchFamily="65" charset="-120"/>
            </a:endParaRPr>
          </a:p>
          <a:p>
            <a:r>
              <a:rPr lang="zh-TW" altLang="en-US" sz="1900" dirty="0">
                <a:latin typeface="標楷體" panose="03000509000000000000" pitchFamily="65" charset="-120"/>
                <a:ea typeface="標楷體" panose="03000509000000000000" pitchFamily="65" charset="-120"/>
              </a:rPr>
              <a:t> </a:t>
            </a:r>
            <a:r>
              <a:rPr lang="zh-TW" altLang="en-US" sz="1900" dirty="0" smtClean="0">
                <a:latin typeface="標楷體" panose="03000509000000000000" pitchFamily="65" charset="-120"/>
                <a:ea typeface="標楷體" panose="03000509000000000000" pitchFamily="65" charset="-120"/>
              </a:rPr>
              <a:t> </a:t>
            </a:r>
            <a:r>
              <a:rPr lang="en-US" altLang="zh-TW" sz="1900" dirty="0" smtClean="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二</a:t>
            </a: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其他因素未能確認授課師資者，應於知悉或確認該因素起一個月內完成代課師資簽准</a:t>
            </a:r>
            <a:r>
              <a:rPr lang="zh-TW" altLang="en-US" sz="1900" dirty="0" smtClean="0">
                <a:latin typeface="標楷體" panose="03000509000000000000" pitchFamily="65" charset="-120"/>
                <a:ea typeface="標楷體" panose="03000509000000000000" pitchFamily="65" charset="-120"/>
              </a:rPr>
              <a:t>程</a:t>
            </a:r>
            <a:r>
              <a:rPr lang="zh-TW" altLang="en-US" sz="1900" dirty="0">
                <a:latin typeface="標楷體" panose="03000509000000000000" pitchFamily="65" charset="-120"/>
                <a:ea typeface="標楷體" panose="03000509000000000000" pitchFamily="65" charset="-120"/>
              </a:rPr>
              <a:t>序</a:t>
            </a:r>
            <a:r>
              <a:rPr lang="zh-TW" altLang="en-US" sz="1900" dirty="0" smtClean="0">
                <a:latin typeface="標楷體" panose="03000509000000000000" pitchFamily="65" charset="-120"/>
                <a:ea typeface="標楷體" panose="03000509000000000000" pitchFamily="65" charset="-120"/>
              </a:rPr>
              <a:t>。</a:t>
            </a:r>
            <a:endParaRPr lang="zh-TW" altLang="en-US" sz="19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endParaRPr lang="en-US" altLang="zh-TW" sz="25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8083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29269" y="561662"/>
            <a:ext cx="9601196" cy="1303867"/>
          </a:xfrm>
        </p:spPr>
        <p:txBody>
          <a:bodyPr/>
          <a:lstStyle/>
          <a:p>
            <a:r>
              <a:rPr lang="zh-TW" altLang="en-US" dirty="0">
                <a:latin typeface="王漢宗顏楷體繁" panose="02000500000000000000" pitchFamily="2" charset="-120"/>
                <a:ea typeface="王漢宗顏楷體繁" panose="02000500000000000000" pitchFamily="2" charset="-120"/>
              </a:rPr>
              <a:t>兼任教師聘任</a:t>
            </a:r>
            <a:r>
              <a:rPr lang="en-US" altLang="zh-TW" sz="3600" dirty="0" smtClean="0">
                <a:latin typeface="王漢宗顏楷體繁" panose="02000500000000000000" pitchFamily="2" charset="-120"/>
                <a:ea typeface="王漢宗顏楷體繁" panose="02000500000000000000" pitchFamily="2" charset="-120"/>
              </a:rPr>
              <a:t>-</a:t>
            </a:r>
            <a:r>
              <a:rPr lang="zh-TW" altLang="en-US" sz="3600" dirty="0" smtClean="0">
                <a:latin typeface="王漢宗顏楷體繁" panose="02000500000000000000" pitchFamily="2" charset="-120"/>
                <a:ea typeface="王漢宗顏楷體繁" panose="02000500000000000000" pitchFamily="2" charset="-120"/>
              </a:rPr>
              <a:t>終止</a:t>
            </a:r>
            <a:r>
              <a:rPr lang="en-US" altLang="zh-TW" sz="3600" dirty="0" smtClean="0">
                <a:latin typeface="王漢宗顏楷體繁" panose="02000500000000000000" pitchFamily="2" charset="-120"/>
                <a:ea typeface="王漢宗顏楷體繁" panose="02000500000000000000" pitchFamily="2" charset="-120"/>
              </a:rPr>
              <a:t>/</a:t>
            </a:r>
            <a:r>
              <a:rPr lang="zh-TW" altLang="en-US" sz="3600" dirty="0" smtClean="0">
                <a:latin typeface="王漢宗顏楷體繁" panose="02000500000000000000" pitchFamily="2" charset="-120"/>
                <a:ea typeface="王漢宗顏楷體繁" panose="02000500000000000000" pitchFamily="2" charset="-120"/>
              </a:rPr>
              <a:t>停止聘約流程</a:t>
            </a:r>
            <a:r>
              <a:rPr lang="zh-TW" altLang="en-US" sz="800" dirty="0" smtClean="0">
                <a:latin typeface="王漢宗顏楷體繁" panose="02000500000000000000" pitchFamily="2" charset="-120"/>
                <a:ea typeface="王漢宗顏楷體繁" panose="02000500000000000000" pitchFamily="2" charset="-120"/>
              </a:rPr>
              <a:t>   </a:t>
            </a:r>
            <a:endParaRPr lang="zh-TW" altLang="en-US" sz="3600" dirty="0"/>
          </a:p>
        </p:txBody>
      </p:sp>
      <p:pic>
        <p:nvPicPr>
          <p:cNvPr id="4" name="內容版面配置區 3">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0668" y="1769533"/>
            <a:ext cx="10236199" cy="4546600"/>
          </a:xfrm>
        </p:spPr>
      </p:pic>
      <p:sp>
        <p:nvSpPr>
          <p:cNvPr id="5" name="文字方塊 4"/>
          <p:cNvSpPr txBox="1"/>
          <p:nvPr/>
        </p:nvSpPr>
        <p:spPr>
          <a:xfrm>
            <a:off x="8610602" y="1588530"/>
            <a:ext cx="2946400" cy="276999"/>
          </a:xfrm>
          <a:prstGeom prst="rect">
            <a:avLst/>
          </a:prstGeom>
          <a:noFill/>
        </p:spPr>
        <p:txBody>
          <a:bodyPr wrap="square" rtlCol="0">
            <a:spAutoFit/>
          </a:bodyPr>
          <a:lstStyle/>
          <a:p>
            <a:r>
              <a:rPr lang="zh-TW" altLang="en-US" sz="1200" dirty="0" smtClean="0">
                <a:solidFill>
                  <a:srgbClr val="7030A0"/>
                </a:solidFill>
                <a:latin typeface="標楷體" panose="03000509000000000000" pitchFamily="65" charset="-120"/>
                <a:ea typeface="標楷體" panose="03000509000000000000" pitchFamily="65" charset="-120"/>
              </a:rPr>
              <a:t>本校兼任教師聘任要點第五點、第六點</a:t>
            </a:r>
            <a:endParaRPr lang="zh-TW" altLang="en-US" sz="1200" dirty="0">
              <a:solidFill>
                <a:srgbClr val="7030A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5647266" y="5669802"/>
            <a:ext cx="5689601" cy="646331"/>
          </a:xfrm>
          <a:prstGeom prst="rect">
            <a:avLst/>
          </a:prstGeom>
          <a:noFill/>
        </p:spPr>
        <p:txBody>
          <a:bodyPr wrap="square" rtlCol="0">
            <a:spAutoFit/>
          </a:bodyPr>
          <a:lstStyle/>
          <a:p>
            <a:r>
              <a:rPr lang="zh-TW" altLang="zh-TW" sz="1200" dirty="0">
                <a:solidFill>
                  <a:srgbClr val="7030A0"/>
                </a:solidFill>
                <a:latin typeface="標楷體" panose="03000509000000000000" pitchFamily="65" charset="-120"/>
                <a:ea typeface="標楷體" panose="03000509000000000000" pitchFamily="65" charset="-120"/>
              </a:rPr>
              <a:t>終止聘約事宜，將由人事室統一制定通知單格式，由各系</a:t>
            </a:r>
            <a:r>
              <a:rPr lang="en-US" altLang="zh-TW" sz="1200" dirty="0">
                <a:solidFill>
                  <a:srgbClr val="7030A0"/>
                </a:solidFill>
                <a:latin typeface="標楷體" panose="03000509000000000000" pitchFamily="65" charset="-120"/>
                <a:ea typeface="標楷體" panose="03000509000000000000" pitchFamily="65" charset="-120"/>
              </a:rPr>
              <a:t>(</a:t>
            </a:r>
            <a:r>
              <a:rPr lang="zh-TW" altLang="zh-TW" sz="1200" dirty="0">
                <a:solidFill>
                  <a:srgbClr val="7030A0"/>
                </a:solidFill>
                <a:latin typeface="標楷體" panose="03000509000000000000" pitchFamily="65" charset="-120"/>
                <a:ea typeface="標楷體" panose="03000509000000000000" pitchFamily="65" charset="-120"/>
              </a:rPr>
              <a:t>室、中心</a:t>
            </a:r>
            <a:r>
              <a:rPr lang="en-US" altLang="zh-TW" sz="1200" dirty="0">
                <a:solidFill>
                  <a:srgbClr val="7030A0"/>
                </a:solidFill>
                <a:latin typeface="標楷體" panose="03000509000000000000" pitchFamily="65" charset="-120"/>
                <a:ea typeface="標楷體" panose="03000509000000000000" pitchFamily="65" charset="-120"/>
              </a:rPr>
              <a:t>)</a:t>
            </a:r>
            <a:r>
              <a:rPr lang="zh-TW" altLang="zh-TW" sz="1200" dirty="0">
                <a:solidFill>
                  <a:srgbClr val="7030A0"/>
                </a:solidFill>
                <a:latin typeface="標楷體" panose="03000509000000000000" pitchFamily="65" charset="-120"/>
                <a:ea typeface="標楷體" panose="03000509000000000000" pitchFamily="65" charset="-120"/>
              </a:rPr>
              <a:t>或人事室執行書面通知</a:t>
            </a:r>
            <a:r>
              <a:rPr lang="en-US" altLang="zh-TW" sz="1200" dirty="0">
                <a:solidFill>
                  <a:srgbClr val="7030A0"/>
                </a:solidFill>
                <a:latin typeface="標楷體" panose="03000509000000000000" pitchFamily="65" charset="-120"/>
                <a:ea typeface="標楷體" panose="03000509000000000000" pitchFamily="65" charset="-120"/>
              </a:rPr>
              <a:t>(</a:t>
            </a:r>
            <a:r>
              <a:rPr lang="zh-TW" altLang="zh-TW" sz="1200" dirty="0">
                <a:solidFill>
                  <a:srgbClr val="7030A0"/>
                </a:solidFill>
                <a:latin typeface="標楷體" panose="03000509000000000000" pitchFamily="65" charset="-120"/>
                <a:ea typeface="標楷體" panose="03000509000000000000" pitchFamily="65" charset="-120"/>
              </a:rPr>
              <a:t>以雙掛號方式送達兼任教師並要求繳回聘書</a:t>
            </a:r>
            <a:r>
              <a:rPr lang="en-US" altLang="zh-TW" sz="1200" dirty="0">
                <a:solidFill>
                  <a:srgbClr val="7030A0"/>
                </a:solidFill>
                <a:latin typeface="標楷體" panose="03000509000000000000" pitchFamily="65" charset="-120"/>
                <a:ea typeface="標楷體" panose="03000509000000000000" pitchFamily="65" charset="-120"/>
              </a:rPr>
              <a:t>)</a:t>
            </a:r>
            <a:r>
              <a:rPr lang="zh-TW" altLang="zh-TW" sz="1200" dirty="0">
                <a:solidFill>
                  <a:srgbClr val="7030A0"/>
                </a:solidFill>
                <a:latin typeface="標楷體" panose="03000509000000000000" pitchFamily="65" charset="-120"/>
                <a:ea typeface="標楷體" panose="03000509000000000000" pitchFamily="65" charset="-120"/>
              </a:rPr>
              <a:t>，且同時副知人事室、教務處、總務處及學院知悉；若未即時辦理導致相關違失，將追究相關行政人員責任。</a:t>
            </a:r>
          </a:p>
        </p:txBody>
      </p:sp>
    </p:spTree>
    <p:extLst>
      <p:ext uri="{BB962C8B-B14F-4D97-AF65-F5344CB8AC3E}">
        <p14:creationId xmlns:p14="http://schemas.microsoft.com/office/powerpoint/2010/main" val="207568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王漢宗顏楷體繁" panose="02000500000000000000" pitchFamily="2" charset="-120"/>
                <a:ea typeface="王漢宗顏楷體繁" panose="02000500000000000000" pitchFamily="2" charset="-120"/>
              </a:rPr>
              <a:t>兼任教師聘任</a:t>
            </a:r>
            <a:r>
              <a:rPr lang="en-US" altLang="zh-TW" dirty="0" smtClean="0">
                <a:latin typeface="王漢宗顏楷體繁" panose="02000500000000000000" pitchFamily="2" charset="-120"/>
                <a:ea typeface="王漢宗顏楷體繁" panose="02000500000000000000" pitchFamily="2" charset="-120"/>
              </a:rPr>
              <a:t>-</a:t>
            </a:r>
            <a:r>
              <a:rPr lang="zh-TW" altLang="en-US" dirty="0" smtClean="0">
                <a:latin typeface="王漢宗顏楷體繁" panose="02000500000000000000" pitchFamily="2" charset="-120"/>
                <a:ea typeface="王漢宗顏楷體繁" panose="02000500000000000000" pitchFamily="2" charset="-120"/>
              </a:rPr>
              <a:t>請假</a:t>
            </a:r>
            <a:endParaRPr lang="zh-TW" altLang="en-US" dirty="0"/>
          </a:p>
        </p:txBody>
      </p:sp>
      <p:sp>
        <p:nvSpPr>
          <p:cNvPr id="3" name="內容版面配置區 2"/>
          <p:cNvSpPr>
            <a:spLocks noGrp="1"/>
          </p:cNvSpPr>
          <p:nvPr>
            <p:ph idx="1"/>
          </p:nvPr>
        </p:nvSpPr>
        <p:spPr>
          <a:xfrm>
            <a:off x="1227667" y="2556931"/>
            <a:ext cx="9905999" cy="3581401"/>
          </a:xfrm>
        </p:spPr>
        <p:txBody>
          <a:bodyPr>
            <a:normAutofit fontScale="85000" lnSpcReduction="10000"/>
          </a:bodyPr>
          <a:lstStyle/>
          <a:p>
            <a:pPr>
              <a:buFont typeface="Wingdings" panose="05000000000000000000" pitchFamily="2" charset="2"/>
              <a:buChar char="Ø"/>
            </a:pPr>
            <a:r>
              <a:rPr lang="zh-TW" altLang="en-US" sz="2500" dirty="0">
                <a:solidFill>
                  <a:schemeClr val="tx1"/>
                </a:solidFill>
                <a:latin typeface="標楷體" panose="03000509000000000000" pitchFamily="65" charset="-120"/>
                <a:ea typeface="標楷體" panose="03000509000000000000" pitchFamily="65" charset="-120"/>
              </a:rPr>
              <a:t>兼任教師之請假，比照教師請假規則第三條請假日</a:t>
            </a:r>
            <a:r>
              <a:rPr lang="zh-TW" altLang="en-US" sz="2500" dirty="0" smtClean="0">
                <a:solidFill>
                  <a:schemeClr val="tx1"/>
                </a:solidFill>
                <a:latin typeface="標楷體" panose="03000509000000000000" pitchFamily="65" charset="-120"/>
                <a:ea typeface="標楷體" panose="03000509000000000000" pitchFamily="65" charset="-120"/>
              </a:rPr>
              <a:t>數核算，包含生</a:t>
            </a:r>
            <a:r>
              <a:rPr lang="zh-TW" altLang="en-US" sz="2500" dirty="0">
                <a:solidFill>
                  <a:schemeClr val="tx1"/>
                </a:solidFill>
                <a:latin typeface="標楷體" panose="03000509000000000000" pitchFamily="65" charset="-120"/>
                <a:ea typeface="標楷體" panose="03000509000000000000" pitchFamily="65" charset="-120"/>
              </a:rPr>
              <a:t>理假</a:t>
            </a:r>
            <a:r>
              <a:rPr lang="zh-TW" altLang="en-US" sz="2500" dirty="0" smtClean="0">
                <a:solidFill>
                  <a:schemeClr val="tx1"/>
                </a:solidFill>
                <a:latin typeface="標楷體" panose="03000509000000000000" pitchFamily="65" charset="-120"/>
                <a:ea typeface="標楷體" panose="03000509000000000000" pitchFamily="65" charset="-120"/>
              </a:rPr>
              <a:t>、安胎休養、</a:t>
            </a:r>
            <a:r>
              <a:rPr lang="zh-TW" altLang="en-US" sz="2500" dirty="0">
                <a:solidFill>
                  <a:schemeClr val="tx1"/>
                </a:solidFill>
                <a:latin typeface="標楷體" panose="03000509000000000000" pitchFamily="65" charset="-120"/>
                <a:ea typeface="標楷體" panose="03000509000000000000" pitchFamily="65" charset="-120"/>
              </a:rPr>
              <a:t>娩假、流</a:t>
            </a:r>
            <a:r>
              <a:rPr lang="zh-TW" altLang="en-US" sz="2500" dirty="0" smtClean="0">
                <a:solidFill>
                  <a:schemeClr val="tx1"/>
                </a:solidFill>
                <a:latin typeface="標楷體" panose="03000509000000000000" pitchFamily="65" charset="-120"/>
                <a:ea typeface="標楷體" panose="03000509000000000000" pitchFamily="65" charset="-120"/>
              </a:rPr>
              <a:t>產假、</a:t>
            </a:r>
            <a:r>
              <a:rPr lang="zh-TW" altLang="en-US" sz="2500" dirty="0">
                <a:solidFill>
                  <a:schemeClr val="tx1"/>
                </a:solidFill>
                <a:latin typeface="標楷體" panose="03000509000000000000" pitchFamily="65" charset="-120"/>
                <a:ea typeface="標楷體" panose="03000509000000000000" pitchFamily="65" charset="-120"/>
              </a:rPr>
              <a:t>捐贈骨髓或器官者，視實際需要給</a:t>
            </a:r>
            <a:r>
              <a:rPr lang="zh-TW" altLang="en-US" sz="2500" dirty="0" smtClean="0">
                <a:solidFill>
                  <a:schemeClr val="tx1"/>
                </a:solidFill>
                <a:latin typeface="標楷體" panose="03000509000000000000" pitchFamily="65" charset="-120"/>
                <a:ea typeface="標楷體" panose="03000509000000000000" pitchFamily="65" charset="-120"/>
              </a:rPr>
              <a:t>假、原住民歲時祭儀假</a:t>
            </a:r>
            <a:r>
              <a:rPr lang="en-US" altLang="zh-TW" sz="2500" dirty="0" smtClean="0">
                <a:solidFill>
                  <a:schemeClr val="tx1"/>
                </a:solidFill>
                <a:latin typeface="標楷體" panose="03000509000000000000" pitchFamily="65" charset="-120"/>
                <a:ea typeface="標楷體" panose="03000509000000000000" pitchFamily="65" charset="-120"/>
              </a:rPr>
              <a:t>(</a:t>
            </a:r>
            <a:r>
              <a:rPr lang="zh-TW" altLang="en-US" sz="2500" dirty="0" smtClean="0">
                <a:solidFill>
                  <a:schemeClr val="tx1"/>
                </a:solidFill>
                <a:latin typeface="標楷體" panose="03000509000000000000" pitchFamily="65" charset="-120"/>
                <a:ea typeface="標楷體" panose="03000509000000000000" pitchFamily="65" charset="-120"/>
              </a:rPr>
              <a:t>需具備原住民身分</a:t>
            </a:r>
            <a:r>
              <a:rPr lang="en-US" altLang="zh-TW" sz="2500" dirty="0" smtClean="0">
                <a:solidFill>
                  <a:schemeClr val="tx1"/>
                </a:solidFill>
                <a:latin typeface="標楷體" panose="03000509000000000000" pitchFamily="65" charset="-120"/>
                <a:ea typeface="標楷體" panose="03000509000000000000" pitchFamily="65" charset="-120"/>
              </a:rPr>
              <a:t>)…</a:t>
            </a:r>
            <a:r>
              <a:rPr lang="zh-TW" altLang="en-US" sz="2500" dirty="0" smtClean="0">
                <a:solidFill>
                  <a:schemeClr val="tx1"/>
                </a:solidFill>
                <a:latin typeface="標楷體" panose="03000509000000000000" pitchFamily="65" charset="-120"/>
                <a:ea typeface="標楷體" panose="03000509000000000000" pitchFamily="65" charset="-120"/>
              </a:rPr>
              <a:t>等。</a:t>
            </a:r>
            <a:endParaRPr lang="en-US" altLang="zh-TW" sz="2500" dirty="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500" dirty="0" smtClean="0">
                <a:solidFill>
                  <a:schemeClr val="tx1"/>
                </a:solidFill>
                <a:latin typeface="標楷體" panose="03000509000000000000" pitchFamily="65" charset="-120"/>
                <a:ea typeface="標楷體" panose="03000509000000000000" pitchFamily="65" charset="-120"/>
              </a:rPr>
              <a:t>婚假</a:t>
            </a:r>
            <a:r>
              <a:rPr lang="zh-TW" altLang="en-US" sz="2500" dirty="0">
                <a:solidFill>
                  <a:schemeClr val="tx1"/>
                </a:solidFill>
                <a:latin typeface="標楷體" panose="03000509000000000000" pitchFamily="65" charset="-120"/>
                <a:ea typeface="標楷體" panose="03000509000000000000" pitchFamily="65" charset="-120"/>
              </a:rPr>
              <a:t>、產前假、陪產假、事假及家庭照顧假、病假、喪假，依排定課表之平均每週授課時數，除以四十小時，乘以應給予請假日數並乘以八小時，不足一小時部分以一小時計；申請得以</a:t>
            </a:r>
            <a:r>
              <a:rPr lang="zh-TW" altLang="en-US" sz="2500" dirty="0">
                <a:solidFill>
                  <a:srgbClr val="FF0000"/>
                </a:solidFill>
                <a:latin typeface="標楷體" panose="03000509000000000000" pitchFamily="65" charset="-120"/>
                <a:ea typeface="標楷體" panose="03000509000000000000" pitchFamily="65" charset="-120"/>
              </a:rPr>
              <a:t>時</a:t>
            </a:r>
            <a:r>
              <a:rPr lang="zh-TW" altLang="en-US" sz="2500" dirty="0">
                <a:solidFill>
                  <a:schemeClr val="tx1"/>
                </a:solidFill>
                <a:latin typeface="標楷體" panose="03000509000000000000" pitchFamily="65" charset="-120"/>
                <a:ea typeface="標楷體" panose="03000509000000000000" pitchFamily="65" charset="-120"/>
              </a:rPr>
              <a:t>計</a:t>
            </a:r>
            <a:r>
              <a:rPr lang="zh-TW" altLang="en-US" sz="2500" dirty="0" smtClean="0">
                <a:solidFill>
                  <a:schemeClr val="tx1"/>
                </a:solidFill>
                <a:latin typeface="標楷體" panose="03000509000000000000" pitchFamily="65" charset="-120"/>
                <a:ea typeface="標楷體" panose="03000509000000000000" pitchFamily="65" charset="-120"/>
              </a:rPr>
              <a:t>。</a:t>
            </a:r>
            <a:endParaRPr lang="en-US" altLang="zh-TW" sz="2500" dirty="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500" dirty="0" smtClean="0">
                <a:solidFill>
                  <a:schemeClr val="tx1"/>
                </a:solidFill>
                <a:latin typeface="標楷體" panose="03000509000000000000" pitchFamily="65" charset="-120"/>
                <a:ea typeface="標楷體" panose="03000509000000000000" pitchFamily="65" charset="-120"/>
              </a:rPr>
              <a:t>兼任</a:t>
            </a:r>
            <a:r>
              <a:rPr lang="zh-TW" altLang="en-US" sz="2500" dirty="0">
                <a:solidFill>
                  <a:schemeClr val="tx1"/>
                </a:solidFill>
                <a:latin typeface="標楷體" panose="03000509000000000000" pitchFamily="65" charset="-120"/>
                <a:ea typeface="標楷體" panose="03000509000000000000" pitchFamily="65" charset="-120"/>
              </a:rPr>
              <a:t>教師於</a:t>
            </a:r>
            <a:r>
              <a:rPr lang="zh-TW" altLang="en-US" sz="2500" dirty="0">
                <a:solidFill>
                  <a:srgbClr val="FF0000"/>
                </a:solidFill>
                <a:latin typeface="標楷體" panose="03000509000000000000" pitchFamily="65" charset="-120"/>
                <a:ea typeface="標楷體" panose="03000509000000000000" pitchFamily="65" charset="-120"/>
              </a:rPr>
              <a:t>授課期間</a:t>
            </a:r>
            <a:r>
              <a:rPr lang="en-US" altLang="zh-TW" sz="2500" dirty="0">
                <a:solidFill>
                  <a:srgbClr val="FF0000"/>
                </a:solidFill>
                <a:latin typeface="標楷體" panose="03000509000000000000" pitchFamily="65" charset="-120"/>
                <a:ea typeface="標楷體" panose="03000509000000000000" pitchFamily="65" charset="-120"/>
              </a:rPr>
              <a:t>(</a:t>
            </a:r>
            <a:r>
              <a:rPr lang="zh-TW" altLang="en-US" sz="2500" dirty="0">
                <a:solidFill>
                  <a:srgbClr val="FF0000"/>
                </a:solidFill>
                <a:latin typeface="標楷體" panose="03000509000000000000" pitchFamily="65" charset="-120"/>
                <a:ea typeface="標楷體" panose="03000509000000000000" pitchFamily="65" charset="-120"/>
              </a:rPr>
              <a:t>以開學日起十八週為計算單位</a:t>
            </a:r>
            <a:r>
              <a:rPr lang="en-US" altLang="zh-TW" sz="2500" dirty="0">
                <a:solidFill>
                  <a:srgbClr val="FF0000"/>
                </a:solidFill>
                <a:latin typeface="標楷體" panose="03000509000000000000" pitchFamily="65" charset="-120"/>
                <a:ea typeface="標楷體" panose="03000509000000000000" pitchFamily="65" charset="-120"/>
              </a:rPr>
              <a:t>)</a:t>
            </a:r>
            <a:r>
              <a:rPr lang="zh-TW" altLang="en-US" sz="2500" dirty="0">
                <a:solidFill>
                  <a:schemeClr val="tx1"/>
                </a:solidFill>
                <a:latin typeface="標楷體" panose="03000509000000000000" pitchFamily="65" charset="-120"/>
                <a:ea typeface="標楷體" panose="03000509000000000000" pitchFamily="65" charset="-120"/>
              </a:rPr>
              <a:t>依前項規定請假者，本校應發給鐘點費，並支應補課、代課鐘點費。但病假超過前項規定時數者，以事假抵銷，事假及家庭照顧假合計超過前項規定時數者，不發給鐘點費</a:t>
            </a:r>
            <a:r>
              <a:rPr lang="zh-TW" altLang="en-US" sz="2500" dirty="0" smtClean="0">
                <a:solidFill>
                  <a:schemeClr val="tx1"/>
                </a:solidFill>
                <a:latin typeface="標楷體" panose="03000509000000000000" pitchFamily="65" charset="-120"/>
                <a:ea typeface="標楷體" panose="03000509000000000000" pitchFamily="65" charset="-120"/>
              </a:rPr>
              <a:t>。</a:t>
            </a:r>
            <a:endParaRPr lang="en-US" altLang="zh-TW" sz="2500" dirty="0" smtClean="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en-US" altLang="zh-TW" sz="2800" dirty="0"/>
              <a:t>	</a:t>
            </a:r>
            <a:r>
              <a:rPr lang="zh-TW" altLang="zh-TW" sz="2500" dirty="0">
                <a:solidFill>
                  <a:schemeClr val="tx1"/>
                </a:solidFill>
                <a:latin typeface="標楷體" panose="03000509000000000000" pitchFamily="65" charset="-120"/>
                <a:ea typeface="標楷體" panose="03000509000000000000" pitchFamily="65" charset="-120"/>
              </a:rPr>
              <a:t>請假程序：兼任教師自行申請</a:t>
            </a:r>
            <a:r>
              <a:rPr lang="en-US" altLang="zh-TW" sz="2500" dirty="0">
                <a:solidFill>
                  <a:schemeClr val="tx1"/>
                </a:solidFill>
                <a:latin typeface="標楷體" panose="03000509000000000000" pitchFamily="65" charset="-120"/>
                <a:ea typeface="標楷體" panose="03000509000000000000" pitchFamily="65" charset="-120"/>
              </a:rPr>
              <a:t>	   </a:t>
            </a:r>
            <a:r>
              <a:rPr lang="zh-TW" altLang="en-US" sz="2500" dirty="0" smtClean="0">
                <a:solidFill>
                  <a:schemeClr val="tx1"/>
                </a:solidFill>
                <a:latin typeface="標楷體" panose="03000509000000000000" pitchFamily="65" charset="-120"/>
                <a:ea typeface="標楷體" panose="03000509000000000000" pitchFamily="65" charset="-120"/>
              </a:rPr>
              <a:t> </a:t>
            </a:r>
            <a:r>
              <a:rPr lang="zh-TW" altLang="zh-TW" sz="2500" dirty="0" smtClean="0">
                <a:solidFill>
                  <a:schemeClr val="tx1"/>
                </a:solidFill>
                <a:latin typeface="標楷體" panose="03000509000000000000" pitchFamily="65" charset="-120"/>
                <a:ea typeface="標楷體" panose="03000509000000000000" pitchFamily="65" charset="-120"/>
              </a:rPr>
              <a:t>系主任</a:t>
            </a:r>
            <a:r>
              <a:rPr lang="zh-TW" altLang="zh-TW" sz="2500" dirty="0">
                <a:solidFill>
                  <a:schemeClr val="tx1"/>
                </a:solidFill>
                <a:latin typeface="標楷體" panose="03000509000000000000" pitchFamily="65" charset="-120"/>
                <a:ea typeface="標楷體" panose="03000509000000000000" pitchFamily="65" charset="-120"/>
              </a:rPr>
              <a:t>核定</a:t>
            </a:r>
            <a:r>
              <a:rPr lang="en-US" altLang="zh-TW" sz="2500" dirty="0">
                <a:solidFill>
                  <a:schemeClr val="tx1"/>
                </a:solidFill>
                <a:latin typeface="標楷體" panose="03000509000000000000" pitchFamily="65" charset="-120"/>
                <a:ea typeface="標楷體" panose="03000509000000000000" pitchFamily="65" charset="-120"/>
              </a:rPr>
              <a:t>   </a:t>
            </a:r>
            <a:r>
              <a:rPr lang="zh-TW" altLang="en-US" sz="2500" dirty="0" smtClean="0">
                <a:solidFill>
                  <a:schemeClr val="tx1"/>
                </a:solidFill>
                <a:latin typeface="標楷體" panose="03000509000000000000" pitchFamily="65" charset="-120"/>
                <a:ea typeface="標楷體" panose="03000509000000000000" pitchFamily="65" charset="-120"/>
              </a:rPr>
              <a:t> </a:t>
            </a:r>
            <a:r>
              <a:rPr lang="zh-TW" altLang="zh-TW" sz="2500" dirty="0" smtClean="0">
                <a:solidFill>
                  <a:schemeClr val="tx1"/>
                </a:solidFill>
                <a:latin typeface="標楷體" panose="03000509000000000000" pitchFamily="65" charset="-120"/>
                <a:ea typeface="標楷體" panose="03000509000000000000" pitchFamily="65" charset="-120"/>
              </a:rPr>
              <a:t>教務處</a:t>
            </a:r>
            <a:r>
              <a:rPr lang="zh-TW" altLang="zh-TW" sz="2500" dirty="0">
                <a:solidFill>
                  <a:schemeClr val="tx1"/>
                </a:solidFill>
                <a:latin typeface="標楷體" panose="03000509000000000000" pitchFamily="65" charset="-120"/>
                <a:ea typeface="標楷體" panose="03000509000000000000" pitchFamily="65" charset="-120"/>
              </a:rPr>
              <a:t>會辦</a:t>
            </a:r>
            <a:r>
              <a:rPr lang="en-US" altLang="zh-TW" sz="2500" dirty="0">
                <a:solidFill>
                  <a:schemeClr val="tx1"/>
                </a:solidFill>
                <a:latin typeface="標楷體" panose="03000509000000000000" pitchFamily="65" charset="-120"/>
                <a:ea typeface="標楷體" panose="03000509000000000000" pitchFamily="65" charset="-120"/>
              </a:rPr>
              <a:t>    </a:t>
            </a:r>
            <a:r>
              <a:rPr lang="zh-TW" altLang="zh-TW" sz="2500" dirty="0">
                <a:solidFill>
                  <a:schemeClr val="tx1"/>
                </a:solidFill>
                <a:latin typeface="標楷體" panose="03000509000000000000" pitchFamily="65" charset="-120"/>
                <a:ea typeface="標楷體" panose="03000509000000000000" pitchFamily="65" charset="-120"/>
              </a:rPr>
              <a:t>人事室</a:t>
            </a:r>
            <a:r>
              <a:rPr lang="zh-TW" altLang="zh-TW" sz="2500" dirty="0" smtClean="0">
                <a:solidFill>
                  <a:schemeClr val="tx1"/>
                </a:solidFill>
                <a:latin typeface="標楷體" panose="03000509000000000000" pitchFamily="65" charset="-120"/>
                <a:ea typeface="標楷體" panose="03000509000000000000" pitchFamily="65" charset="-120"/>
              </a:rPr>
              <a:t>備查。</a:t>
            </a:r>
            <a:endParaRPr lang="zh-TW" altLang="zh-TW" sz="2500" dirty="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zh-TW" altLang="en-US" sz="2500" dirty="0">
              <a:solidFill>
                <a:schemeClr val="tx1"/>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8348134" y="5969055"/>
            <a:ext cx="2954866" cy="338554"/>
          </a:xfrm>
          <a:prstGeom prst="rect">
            <a:avLst/>
          </a:prstGeom>
          <a:noFill/>
        </p:spPr>
        <p:txBody>
          <a:bodyPr wrap="square" rtlCol="0">
            <a:spAutoFit/>
          </a:bodyPr>
          <a:lstStyle/>
          <a:p>
            <a:r>
              <a:rPr lang="zh-TW" altLang="en-US" sz="1600" dirty="0" smtClean="0">
                <a:solidFill>
                  <a:srgbClr val="7030A0"/>
                </a:solidFill>
                <a:latin typeface="標楷體" panose="03000509000000000000" pitchFamily="65" charset="-120"/>
                <a:ea typeface="標楷體" panose="03000509000000000000" pitchFamily="65" charset="-120"/>
              </a:rPr>
              <a:t>本校兼任教師聘任要點第七點</a:t>
            </a:r>
            <a:endParaRPr lang="zh-TW" altLang="en-US" sz="1600" dirty="0">
              <a:solidFill>
                <a:srgbClr val="7030A0"/>
              </a:solidFill>
              <a:latin typeface="標楷體" panose="03000509000000000000" pitchFamily="65" charset="-120"/>
              <a:ea typeface="標楷體" panose="03000509000000000000" pitchFamily="65" charset="-120"/>
            </a:endParaRPr>
          </a:p>
        </p:txBody>
      </p:sp>
      <p:sp>
        <p:nvSpPr>
          <p:cNvPr id="5" name="向右箭號 4"/>
          <p:cNvSpPr/>
          <p:nvPr/>
        </p:nvSpPr>
        <p:spPr>
          <a:xfrm>
            <a:off x="5300134" y="5630333"/>
            <a:ext cx="482600" cy="262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7205133" y="5638800"/>
            <a:ext cx="381001" cy="262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9029698" y="5647265"/>
            <a:ext cx="381001" cy="262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1119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王漢宗顏楷體繁" panose="02000500000000000000" pitchFamily="2" charset="-120"/>
                <a:ea typeface="王漢宗顏楷體繁" panose="02000500000000000000" pitchFamily="2" charset="-120"/>
              </a:rPr>
              <a:t>兼任教師聘任</a:t>
            </a:r>
            <a:r>
              <a:rPr lang="en-US" altLang="zh-TW" dirty="0">
                <a:latin typeface="王漢宗顏楷體繁" panose="02000500000000000000" pitchFamily="2" charset="-120"/>
                <a:ea typeface="王漢宗顏楷體繁" panose="02000500000000000000" pitchFamily="2" charset="-120"/>
              </a:rPr>
              <a:t>-</a:t>
            </a:r>
            <a:r>
              <a:rPr lang="zh-TW" altLang="en-US" dirty="0" smtClean="0">
                <a:latin typeface="王漢宗顏楷體繁" panose="02000500000000000000" pitchFamily="2" charset="-120"/>
                <a:ea typeface="王漢宗顏楷體繁" panose="02000500000000000000" pitchFamily="2" charset="-120"/>
              </a:rPr>
              <a:t>請假申請單</a:t>
            </a:r>
            <a:endParaRPr lang="zh-TW" altLang="en-US" dirty="0"/>
          </a:p>
        </p:txBody>
      </p:sp>
      <p:pic>
        <p:nvPicPr>
          <p:cNvPr id="4" name="內容版面配置區 3">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068" y="2353733"/>
            <a:ext cx="9702798" cy="3944936"/>
          </a:xfrm>
        </p:spPr>
      </p:pic>
      <p:sp>
        <p:nvSpPr>
          <p:cNvPr id="5" name="文字方塊 4"/>
          <p:cNvSpPr txBox="1"/>
          <p:nvPr/>
        </p:nvSpPr>
        <p:spPr>
          <a:xfrm>
            <a:off x="8644466" y="5990892"/>
            <a:ext cx="2836333" cy="307777"/>
          </a:xfrm>
          <a:prstGeom prst="rect">
            <a:avLst/>
          </a:prstGeom>
          <a:noFill/>
        </p:spPr>
        <p:txBody>
          <a:bodyPr wrap="square" rtlCol="0">
            <a:spAutoFit/>
          </a:bodyPr>
          <a:lstStyle/>
          <a:p>
            <a:r>
              <a:rPr lang="zh-TW" altLang="en-US" sz="1400" dirty="0" smtClean="0">
                <a:solidFill>
                  <a:srgbClr val="7030A0"/>
                </a:solidFill>
                <a:latin typeface="標楷體" panose="03000509000000000000" pitchFamily="65" charset="-120"/>
                <a:ea typeface="標楷體" panose="03000509000000000000" pitchFamily="65" charset="-120"/>
              </a:rPr>
              <a:t>人事室網頁</a:t>
            </a:r>
            <a:r>
              <a:rPr lang="en-US" altLang="zh-TW" sz="1400" dirty="0" smtClean="0">
                <a:solidFill>
                  <a:srgbClr val="7030A0"/>
                </a:solidFill>
                <a:latin typeface="標楷體" panose="03000509000000000000" pitchFamily="65" charset="-120"/>
                <a:ea typeface="標楷體" panose="03000509000000000000" pitchFamily="65" charset="-120"/>
              </a:rPr>
              <a:t>-</a:t>
            </a:r>
            <a:r>
              <a:rPr lang="zh-TW" altLang="en-US" sz="1400" dirty="0" smtClean="0">
                <a:solidFill>
                  <a:srgbClr val="7030A0"/>
                </a:solidFill>
                <a:latin typeface="標楷體" panose="03000509000000000000" pitchFamily="65" charset="-120"/>
                <a:ea typeface="標楷體" panose="03000509000000000000" pitchFamily="65" charset="-120"/>
              </a:rPr>
              <a:t>下載專區</a:t>
            </a:r>
            <a:r>
              <a:rPr lang="en-US" altLang="zh-TW" sz="1400" dirty="0" smtClean="0">
                <a:solidFill>
                  <a:srgbClr val="7030A0"/>
                </a:solidFill>
                <a:latin typeface="標楷體" panose="03000509000000000000" pitchFamily="65" charset="-120"/>
                <a:ea typeface="標楷體" panose="03000509000000000000" pitchFamily="65" charset="-120"/>
              </a:rPr>
              <a:t>-</a:t>
            </a:r>
            <a:r>
              <a:rPr lang="zh-TW" altLang="en-US" sz="1400" dirty="0" smtClean="0">
                <a:solidFill>
                  <a:srgbClr val="7030A0"/>
                </a:solidFill>
                <a:latin typeface="標楷體" panose="03000509000000000000" pitchFamily="65" charset="-120"/>
                <a:ea typeface="標楷體" panose="03000509000000000000" pitchFamily="65" charset="-120"/>
              </a:rPr>
              <a:t>差</a:t>
            </a:r>
            <a:r>
              <a:rPr lang="zh-TW" altLang="en-US" sz="1400" dirty="0">
                <a:solidFill>
                  <a:srgbClr val="7030A0"/>
                </a:solidFill>
                <a:latin typeface="標楷體" panose="03000509000000000000" pitchFamily="65" charset="-120"/>
                <a:ea typeface="標楷體" panose="03000509000000000000" pitchFamily="65" charset="-120"/>
              </a:rPr>
              <a:t>假</a:t>
            </a:r>
            <a:r>
              <a:rPr lang="zh-TW" altLang="en-US" sz="1400" dirty="0" smtClean="0">
                <a:solidFill>
                  <a:srgbClr val="7030A0"/>
                </a:solidFill>
                <a:latin typeface="標楷體" panose="03000509000000000000" pitchFamily="65" charset="-120"/>
                <a:ea typeface="標楷體" panose="03000509000000000000" pitchFamily="65" charset="-120"/>
              </a:rPr>
              <a:t>加班</a:t>
            </a:r>
            <a:endParaRPr lang="zh-TW" altLang="en-US" sz="14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5447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王漢宗顏楷體繁" panose="02000500000000000000" pitchFamily="2" charset="-120"/>
                <a:ea typeface="王漢宗顏楷體繁" panose="02000500000000000000" pitchFamily="2" charset="-120"/>
              </a:rPr>
              <a:t>兼任教師聘任</a:t>
            </a:r>
            <a:r>
              <a:rPr lang="en-US" altLang="zh-TW" dirty="0" smtClean="0">
                <a:latin typeface="王漢宗顏楷體繁" panose="02000500000000000000" pitchFamily="2" charset="-120"/>
                <a:ea typeface="王漢宗顏楷體繁" panose="02000500000000000000" pitchFamily="2" charset="-120"/>
              </a:rPr>
              <a:t>-</a:t>
            </a:r>
            <a:r>
              <a:rPr lang="zh-TW" altLang="en-US" dirty="0" smtClean="0">
                <a:latin typeface="王漢宗顏楷體繁" panose="02000500000000000000" pitchFamily="2" charset="-120"/>
                <a:ea typeface="王漢宗顏楷體繁" panose="02000500000000000000" pitchFamily="2" charset="-120"/>
              </a:rPr>
              <a:t>保險</a:t>
            </a:r>
            <a:endParaRPr lang="zh-TW" altLang="en-US" dirty="0"/>
          </a:p>
        </p:txBody>
      </p:sp>
      <p:sp>
        <p:nvSpPr>
          <p:cNvPr id="3" name="內容版面配置區 2"/>
          <p:cNvSpPr>
            <a:spLocks noGrp="1"/>
          </p:cNvSpPr>
          <p:nvPr>
            <p:ph idx="1"/>
          </p:nvPr>
        </p:nvSpPr>
        <p:spPr>
          <a:xfrm>
            <a:off x="1295401" y="2472267"/>
            <a:ext cx="9601196" cy="3708399"/>
          </a:xfrm>
        </p:spPr>
        <p:txBody>
          <a:bodyPr>
            <a:noAutofit/>
          </a:bodyPr>
          <a:lstStyle/>
          <a:p>
            <a:pPr>
              <a:buFont typeface="Wingdings" panose="05000000000000000000" pitchFamily="2" charset="2"/>
              <a:buChar char="Ø"/>
            </a:pPr>
            <a:r>
              <a:rPr lang="zh-TW" altLang="en-US" sz="1600" dirty="0">
                <a:solidFill>
                  <a:schemeClr val="tx1"/>
                </a:solidFill>
                <a:latin typeface="標楷體" panose="03000509000000000000" pitchFamily="65" charset="-120"/>
                <a:ea typeface="標楷體" panose="03000509000000000000" pitchFamily="65" charset="-120"/>
              </a:rPr>
              <a:t>兼任教師符合勞工保險條例、就業保險法或全民健康保險法所定資格者，本校將於聘約</a:t>
            </a:r>
            <a:r>
              <a:rPr lang="zh-TW" altLang="en-US" sz="1600" dirty="0" smtClean="0">
                <a:solidFill>
                  <a:schemeClr val="tx1"/>
                </a:solidFill>
                <a:latin typeface="標楷體" panose="03000509000000000000" pitchFamily="65" charset="-120"/>
                <a:ea typeface="標楷體" panose="03000509000000000000" pitchFamily="65" charset="-120"/>
              </a:rPr>
              <a:t>有效期間</a:t>
            </a:r>
            <a:r>
              <a:rPr lang="zh-TW" altLang="en-US" sz="1600" dirty="0">
                <a:solidFill>
                  <a:schemeClr val="tx1"/>
                </a:solidFill>
                <a:latin typeface="標楷體" panose="03000509000000000000" pitchFamily="65" charset="-120"/>
                <a:ea typeface="標楷體" panose="03000509000000000000" pitchFamily="65" charset="-120"/>
              </a:rPr>
              <a:t>為其投保勞工保險、就業保險及全民健康保險</a:t>
            </a:r>
            <a:r>
              <a:rPr lang="zh-TW" altLang="en-US" sz="1600" dirty="0" smtClean="0">
                <a:solidFill>
                  <a:schemeClr val="tx1"/>
                </a:solidFill>
                <a:latin typeface="標楷體" panose="03000509000000000000" pitchFamily="65" charset="-120"/>
                <a:ea typeface="標楷體" panose="03000509000000000000" pitchFamily="65" charset="-120"/>
              </a:rPr>
              <a:t>。</a:t>
            </a:r>
            <a:endParaRPr lang="en-US" altLang="zh-TW" sz="1600" dirty="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兼任</a:t>
            </a:r>
            <a:r>
              <a:rPr lang="zh-TW" altLang="en-US" sz="1600" dirty="0">
                <a:latin typeface="標楷體" panose="03000509000000000000" pitchFamily="65" charset="-120"/>
                <a:ea typeface="標楷體" panose="03000509000000000000" pitchFamily="65" charset="-120"/>
              </a:rPr>
              <a:t>教師符合勞工退休金條例所定資格者，本校將於聘約有效期間，</a:t>
            </a:r>
            <a:r>
              <a:rPr lang="zh-TW" altLang="en-US" sz="1600" dirty="0" smtClean="0">
                <a:latin typeface="標楷體" panose="03000509000000000000" pitchFamily="65" charset="-120"/>
                <a:ea typeface="標楷體" panose="03000509000000000000" pitchFamily="65" charset="-120"/>
              </a:rPr>
              <a:t>依勞</a:t>
            </a:r>
            <a:r>
              <a:rPr lang="zh-TW" altLang="en-US" sz="1600" dirty="0">
                <a:latin typeface="標楷體" panose="03000509000000000000" pitchFamily="65" charset="-120"/>
                <a:ea typeface="標楷體" panose="03000509000000000000" pitchFamily="65" charset="-120"/>
              </a:rPr>
              <a:t>工退休金條例規定，按月為</a:t>
            </a:r>
            <a:r>
              <a:rPr lang="zh-TW" altLang="en-US" sz="1600" dirty="0">
                <a:solidFill>
                  <a:srgbClr val="FF0000"/>
                </a:solidFill>
                <a:latin typeface="標楷體" panose="03000509000000000000" pitchFamily="65" charset="-120"/>
                <a:ea typeface="標楷體" panose="03000509000000000000" pitchFamily="65" charset="-120"/>
              </a:rPr>
              <a:t>未具本職</a:t>
            </a:r>
            <a:r>
              <a:rPr lang="zh-TW" altLang="en-US" sz="1600" dirty="0">
                <a:latin typeface="標楷體" panose="03000509000000000000" pitchFamily="65" charset="-120"/>
                <a:ea typeface="標楷體" panose="03000509000000000000" pitchFamily="65" charset="-120"/>
              </a:rPr>
              <a:t>兼任教師提繳退休金</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前項</a:t>
            </a:r>
            <a:r>
              <a:rPr lang="zh-TW" altLang="en-US" sz="1600" dirty="0">
                <a:latin typeface="標楷體" panose="03000509000000000000" pitchFamily="65" charset="-120"/>
                <a:ea typeface="標楷體" panose="03000509000000000000" pitchFamily="65" charset="-120"/>
              </a:rPr>
              <a:t>所稱</a:t>
            </a:r>
            <a:r>
              <a:rPr lang="zh-TW" altLang="en-US" sz="1600" dirty="0">
                <a:solidFill>
                  <a:srgbClr val="FF0000"/>
                </a:solidFill>
                <a:latin typeface="標楷體" panose="03000509000000000000" pitchFamily="65" charset="-120"/>
                <a:ea typeface="標楷體" panose="03000509000000000000" pitchFamily="65" charset="-120"/>
              </a:rPr>
              <a:t>未具本職</a:t>
            </a:r>
            <a:r>
              <a:rPr lang="zh-TW" altLang="en-US" sz="1600" dirty="0">
                <a:latin typeface="標楷體" panose="03000509000000000000" pitchFamily="65" charset="-120"/>
                <a:ea typeface="標楷體" panose="03000509000000000000" pitchFamily="65" charset="-120"/>
              </a:rPr>
              <a:t>，指兼任教師</a:t>
            </a:r>
            <a:r>
              <a:rPr lang="zh-TW" altLang="en-US" sz="1600" dirty="0">
                <a:solidFill>
                  <a:srgbClr val="FF0000"/>
                </a:solidFill>
                <a:latin typeface="標楷體" panose="03000509000000000000" pitchFamily="65" charset="-120"/>
                <a:ea typeface="標楷體" panose="03000509000000000000" pitchFamily="65" charset="-120"/>
              </a:rPr>
              <a:t>未具</a:t>
            </a:r>
            <a:r>
              <a:rPr lang="zh-TW" altLang="en-US" sz="1600" dirty="0">
                <a:latin typeface="標楷體" panose="03000509000000000000" pitchFamily="65" charset="-120"/>
                <a:ea typeface="標楷體" panose="03000509000000000000" pitchFamily="65" charset="-120"/>
              </a:rPr>
              <a:t>下列身分之一：</a:t>
            </a:r>
          </a:p>
          <a:p>
            <a:r>
              <a:rPr lang="zh-TW" altLang="en-US" sz="1600" dirty="0">
                <a:solidFill>
                  <a:srgbClr val="FF0000"/>
                </a:solidFill>
                <a:latin typeface="標楷體" panose="03000509000000000000" pitchFamily="65" charset="-120"/>
                <a:ea typeface="標楷體" panose="03000509000000000000" pitchFamily="65" charset="-120"/>
              </a:rPr>
              <a:t>一、</a:t>
            </a:r>
            <a:r>
              <a:rPr lang="zh-TW" altLang="en-US" sz="1600" dirty="0">
                <a:latin typeface="標楷體" panose="03000509000000000000" pitchFamily="65" charset="-120"/>
                <a:ea typeface="標楷體" panose="03000509000000000000" pitchFamily="65" charset="-120"/>
              </a:rPr>
              <a:t> 軍人保險身分者</a:t>
            </a:r>
            <a:r>
              <a:rPr lang="zh-TW" altLang="en-US" sz="1600" dirty="0" smtClean="0">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二</a:t>
            </a: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 公教人員保險身分者</a:t>
            </a:r>
            <a:r>
              <a:rPr lang="zh-TW" altLang="en-US" sz="1600" dirty="0" smtClean="0">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三</a:t>
            </a: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 農民健康保險身分者</a:t>
            </a:r>
            <a:r>
              <a:rPr lang="zh-TW" altLang="en-US" sz="1600" dirty="0" smtClean="0">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四</a:t>
            </a: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 勞工保險身分之下列全部時間工作者</a:t>
            </a:r>
            <a:r>
              <a:rPr lang="zh-TW" altLang="en-US" sz="1600" dirty="0" smtClean="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一</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以機關學校為投保單位：機關學校專任有給人員</a:t>
            </a:r>
            <a:r>
              <a:rPr lang="zh-TW" altLang="en-US" sz="1600" dirty="0" smtClean="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二</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非以機關學校為投保單位</a:t>
            </a:r>
            <a:r>
              <a:rPr lang="zh-TW" altLang="en-US" sz="1600" dirty="0" smtClean="0">
                <a:latin typeface="標楷體" panose="03000509000000000000" pitchFamily="65" charset="-120"/>
                <a:ea typeface="標楷體" panose="03000509000000000000" pitchFamily="65" charset="-120"/>
              </a:rPr>
              <a:t>：</a:t>
            </a:r>
            <a:r>
              <a:rPr lang="en-US" altLang="zh-TW" sz="1600" dirty="0" smtClean="0">
                <a:latin typeface="標楷體" panose="03000509000000000000" pitchFamily="65" charset="-120"/>
                <a:ea typeface="標楷體" panose="03000509000000000000" pitchFamily="65" charset="-120"/>
              </a:rPr>
              <a:t>1</a:t>
            </a:r>
            <a:r>
              <a:rPr lang="zh-TW" altLang="en-US" sz="1600" dirty="0">
                <a:latin typeface="標楷體" panose="03000509000000000000" pitchFamily="65" charset="-120"/>
                <a:ea typeface="標楷體" panose="03000509000000000000" pitchFamily="65" charset="-120"/>
              </a:rPr>
              <a:t>、公、民營事業、機構之全部時間受雇者</a:t>
            </a:r>
            <a:r>
              <a:rPr lang="zh-TW" altLang="en-US" sz="1600" dirty="0" smtClean="0">
                <a:latin typeface="標楷體" panose="03000509000000000000" pitchFamily="65" charset="-120"/>
                <a:ea typeface="標楷體" panose="03000509000000000000" pitchFamily="65" charset="-120"/>
              </a:rPr>
              <a:t>。</a:t>
            </a:r>
            <a:r>
              <a:rPr lang="en-US" altLang="zh-TW" sz="1600" dirty="0" smtClean="0">
                <a:latin typeface="標楷體" panose="03000509000000000000" pitchFamily="65" charset="-120"/>
                <a:ea typeface="標楷體" panose="03000509000000000000" pitchFamily="65" charset="-120"/>
              </a:rPr>
              <a:t>2</a:t>
            </a:r>
            <a:r>
              <a:rPr lang="zh-TW" altLang="en-US" sz="1600" dirty="0">
                <a:latin typeface="標楷體" panose="03000509000000000000" pitchFamily="65" charset="-120"/>
                <a:ea typeface="標楷體" panose="03000509000000000000" pitchFamily="65" charset="-120"/>
              </a:rPr>
              <a:t>、雇主或自營業主</a:t>
            </a:r>
            <a:r>
              <a:rPr lang="zh-TW" altLang="en-US" sz="1600" dirty="0" smtClean="0">
                <a:latin typeface="標楷體" panose="03000509000000000000" pitchFamily="65" charset="-120"/>
                <a:ea typeface="標楷體" panose="03000509000000000000" pitchFamily="65" charset="-120"/>
              </a:rPr>
              <a:t>。</a:t>
            </a:r>
            <a:r>
              <a:rPr lang="en-US" altLang="zh-TW" sz="1600" dirty="0" smtClean="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、專門職業及技術人員自行執業者</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solidFill>
                  <a:srgbClr val="FF0000"/>
                </a:solidFill>
                <a:latin typeface="標楷體" panose="03000509000000000000" pitchFamily="65" charset="-120"/>
                <a:ea typeface="標楷體" panose="03000509000000000000" pitchFamily="65" charset="-120"/>
              </a:rPr>
              <a:t>五</a:t>
            </a: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 已依相關退休（職、伍）法規，支（兼）領退休（職、伍）</a:t>
            </a:r>
            <a:r>
              <a:rPr lang="zh-TW" altLang="en-US" sz="1600" dirty="0" smtClean="0">
                <a:latin typeface="標楷體" panose="03000509000000000000" pitchFamily="65" charset="-120"/>
                <a:ea typeface="標楷體" panose="03000509000000000000" pitchFamily="65" charset="-120"/>
              </a:rPr>
              <a:t>給與者</a:t>
            </a:r>
            <a:r>
              <a:rPr lang="zh-TW" altLang="en-US" sz="1600" dirty="0">
                <a:latin typeface="標楷體" panose="03000509000000000000" pitchFamily="65" charset="-120"/>
                <a:ea typeface="標楷體" panose="03000509000000000000" pitchFamily="65" charset="-120"/>
              </a:rPr>
              <a:t>。</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8153401" y="6011389"/>
            <a:ext cx="3335866" cy="338554"/>
          </a:xfrm>
          <a:prstGeom prst="rect">
            <a:avLst/>
          </a:prstGeom>
          <a:noFill/>
        </p:spPr>
        <p:txBody>
          <a:bodyPr wrap="square" rtlCol="0">
            <a:spAutoFit/>
          </a:bodyPr>
          <a:lstStyle/>
          <a:p>
            <a:r>
              <a:rPr lang="zh-TW" altLang="en-US" sz="1600" dirty="0" smtClean="0">
                <a:solidFill>
                  <a:srgbClr val="7030A0"/>
                </a:solidFill>
                <a:latin typeface="標楷體" panose="03000509000000000000" pitchFamily="65" charset="-120"/>
                <a:ea typeface="標楷體" panose="03000509000000000000" pitchFamily="65" charset="-120"/>
              </a:rPr>
              <a:t>本校兼任教師聘任要點第九、十點</a:t>
            </a:r>
            <a:endParaRPr lang="zh-TW" altLang="en-US" sz="16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081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王漢宗顏楷體繁" panose="02000500000000000000" pitchFamily="2" charset="-120"/>
                <a:ea typeface="王漢宗顏楷體繁" panose="02000500000000000000" pitchFamily="2" charset="-120"/>
              </a:rPr>
              <a:t>兼任教師聘任</a:t>
            </a:r>
            <a:r>
              <a:rPr lang="en-US" altLang="zh-TW" dirty="0" smtClean="0">
                <a:latin typeface="王漢宗顏楷體繁" panose="02000500000000000000" pitchFamily="2" charset="-120"/>
                <a:ea typeface="王漢宗顏楷體繁" panose="02000500000000000000" pitchFamily="2" charset="-120"/>
              </a:rPr>
              <a:t>-</a:t>
            </a:r>
            <a:r>
              <a:rPr lang="zh-TW" altLang="en-US" dirty="0" smtClean="0">
                <a:latin typeface="王漢宗顏楷體繁" panose="02000500000000000000" pitchFamily="2" charset="-120"/>
                <a:ea typeface="王漢宗顏楷體繁" panose="02000500000000000000" pitchFamily="2" charset="-120"/>
              </a:rPr>
              <a:t>其</a:t>
            </a:r>
            <a:r>
              <a:rPr lang="zh-TW" altLang="en-US" dirty="0">
                <a:latin typeface="王漢宗顏楷體繁" panose="02000500000000000000" pitchFamily="2" charset="-120"/>
                <a:ea typeface="王漢宗顏楷體繁" panose="02000500000000000000" pitchFamily="2" charset="-120"/>
              </a:rPr>
              <a:t>他</a:t>
            </a:r>
            <a:endParaRPr lang="zh-TW" altLang="en-US" dirty="0"/>
          </a:p>
        </p:txBody>
      </p:sp>
      <p:sp>
        <p:nvSpPr>
          <p:cNvPr id="3" name="內容版面配置區 2"/>
          <p:cNvSpPr>
            <a:spLocks noGrp="1"/>
          </p:cNvSpPr>
          <p:nvPr>
            <p:ph idx="1"/>
          </p:nvPr>
        </p:nvSpPr>
        <p:spPr/>
        <p:txBody>
          <a:bodyPr>
            <a:normAutofit fontScale="85000" lnSpcReduction="10000"/>
          </a:bodyPr>
          <a:lstStyle/>
          <a:p>
            <a:pPr>
              <a:buFont typeface="Wingdings" panose="05000000000000000000" pitchFamily="2" charset="2"/>
              <a:buChar char="Ø"/>
            </a:pPr>
            <a:r>
              <a:rPr lang="zh-TW" altLang="en-US" sz="2300" dirty="0">
                <a:solidFill>
                  <a:schemeClr val="tx1"/>
                </a:solidFill>
                <a:latin typeface="標楷體" panose="03000509000000000000" pitchFamily="65" charset="-120"/>
                <a:ea typeface="標楷體" panose="03000509000000000000" pitchFamily="65" charset="-120"/>
              </a:rPr>
              <a:t>兼任教師</a:t>
            </a:r>
            <a:r>
              <a:rPr lang="zh-TW" altLang="zh-TW" sz="2300" dirty="0">
                <a:solidFill>
                  <a:schemeClr val="tx1"/>
                </a:solidFill>
                <a:latin typeface="標楷體" panose="03000509000000000000" pitchFamily="65" charset="-120"/>
                <a:ea typeface="標楷體" panose="03000509000000000000" pitchFamily="65" charset="-120"/>
              </a:rPr>
              <a:t>勞健保費自付額及勞退個人自願提繳金額，本校將於</a:t>
            </a:r>
            <a:r>
              <a:rPr lang="zh-TW" altLang="zh-TW" sz="2300" dirty="0">
                <a:solidFill>
                  <a:srgbClr val="FF0000"/>
                </a:solidFill>
                <a:latin typeface="標楷體" panose="03000509000000000000" pitchFamily="65" charset="-120"/>
                <a:ea typeface="標楷體" panose="03000509000000000000" pitchFamily="65" charset="-120"/>
              </a:rPr>
              <a:t>出納組第二次發放鐘點費中ㄧ次扣足一學期應繳費用</a:t>
            </a:r>
            <a:r>
              <a:rPr lang="zh-TW" altLang="zh-TW" sz="2300" dirty="0">
                <a:solidFill>
                  <a:schemeClr val="tx1"/>
                </a:solidFill>
                <a:latin typeface="標楷體" panose="03000509000000000000" pitchFamily="65" charset="-120"/>
                <a:ea typeface="標楷體" panose="03000509000000000000" pitchFamily="65" charset="-120"/>
              </a:rPr>
              <a:t>，出納組無法代扣者，請自行至出納組繳納</a:t>
            </a:r>
            <a:r>
              <a:rPr lang="zh-TW" altLang="zh-TW" sz="2300" dirty="0" smtClean="0">
                <a:solidFill>
                  <a:schemeClr val="tx1"/>
                </a:solidFill>
                <a:latin typeface="標楷體" panose="03000509000000000000" pitchFamily="65" charset="-120"/>
                <a:ea typeface="標楷體" panose="03000509000000000000" pitchFamily="65" charset="-120"/>
              </a:rPr>
              <a:t>。</a:t>
            </a:r>
            <a:endParaRPr lang="en-US" altLang="zh-TW" sz="2300" dirty="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2300" dirty="0">
                <a:solidFill>
                  <a:schemeClr val="tx1"/>
                </a:solidFill>
                <a:latin typeface="標楷體" panose="03000509000000000000" pitchFamily="65" charset="-120"/>
                <a:ea typeface="標楷體" panose="03000509000000000000" pitchFamily="65" charset="-120"/>
              </a:rPr>
              <a:t>兼任教師於寒暑假期間仍需為其投保，寒暑假期間將統一以</a:t>
            </a:r>
            <a:r>
              <a:rPr lang="zh-TW" altLang="zh-TW" sz="2300" dirty="0">
                <a:solidFill>
                  <a:srgbClr val="FF0000"/>
                </a:solidFill>
                <a:latin typeface="標楷體" panose="03000509000000000000" pitchFamily="65" charset="-120"/>
                <a:ea typeface="標楷體" panose="03000509000000000000" pitchFamily="65" charset="-120"/>
              </a:rPr>
              <a:t>最低投保金額</a:t>
            </a:r>
            <a:r>
              <a:rPr lang="zh-TW" altLang="zh-TW" sz="2300" dirty="0">
                <a:solidFill>
                  <a:schemeClr val="tx1"/>
                </a:solidFill>
                <a:latin typeface="標楷體" panose="03000509000000000000" pitchFamily="65" charset="-120"/>
                <a:ea typeface="標楷體" panose="03000509000000000000" pitchFamily="65" charset="-120"/>
              </a:rPr>
              <a:t>加保，若有加退選另依授課鐘點另予調整保額。作業程序如下：</a:t>
            </a:r>
          </a:p>
          <a:p>
            <a:pPr lvl="0"/>
            <a:r>
              <a:rPr lang="zh-TW" altLang="zh-TW" sz="2300" dirty="0">
                <a:solidFill>
                  <a:schemeClr val="tx1"/>
                </a:solidFill>
                <a:latin typeface="標楷體" panose="03000509000000000000" pitchFamily="65" charset="-120"/>
                <a:ea typeface="標楷體" panose="03000509000000000000" pitchFamily="65" charset="-120"/>
              </a:rPr>
              <a:t>人事室每學期轉發之納保調查表，請各系</a:t>
            </a:r>
            <a:r>
              <a:rPr lang="en-US" altLang="zh-TW" sz="2300" dirty="0">
                <a:solidFill>
                  <a:schemeClr val="tx1"/>
                </a:solidFill>
                <a:latin typeface="標楷體" panose="03000509000000000000" pitchFamily="65" charset="-120"/>
                <a:ea typeface="標楷體" panose="03000509000000000000" pitchFamily="65" charset="-120"/>
              </a:rPr>
              <a:t>(</a:t>
            </a:r>
            <a:r>
              <a:rPr lang="zh-TW" altLang="zh-TW" sz="2300" dirty="0">
                <a:solidFill>
                  <a:schemeClr val="tx1"/>
                </a:solidFill>
                <a:latin typeface="標楷體" panose="03000509000000000000" pitchFamily="65" charset="-120"/>
                <a:ea typeface="標楷體" panose="03000509000000000000" pitchFamily="65" charset="-120"/>
              </a:rPr>
              <a:t>室、中心</a:t>
            </a:r>
            <a:r>
              <a:rPr lang="en-US" altLang="zh-TW" sz="2300" dirty="0">
                <a:solidFill>
                  <a:schemeClr val="tx1"/>
                </a:solidFill>
                <a:latin typeface="標楷體" panose="03000509000000000000" pitchFamily="65" charset="-120"/>
                <a:ea typeface="標楷體" panose="03000509000000000000" pitchFamily="65" charset="-120"/>
              </a:rPr>
              <a:t>)</a:t>
            </a:r>
            <a:r>
              <a:rPr lang="zh-TW" altLang="zh-TW" sz="2300" dirty="0">
                <a:solidFill>
                  <a:schemeClr val="tx1"/>
                </a:solidFill>
                <a:latin typeface="標楷體" panose="03000509000000000000" pitchFamily="65" charset="-120"/>
                <a:ea typeface="標楷體" panose="03000509000000000000" pitchFamily="65" charset="-120"/>
              </a:rPr>
              <a:t>落實轉請兼任教師填繳，</a:t>
            </a:r>
            <a:r>
              <a:rPr lang="zh-TW" altLang="zh-TW" sz="2300" dirty="0">
                <a:solidFill>
                  <a:srgbClr val="FF0000"/>
                </a:solidFill>
                <a:latin typeface="標楷體" panose="03000509000000000000" pitchFamily="65" charset="-120"/>
                <a:ea typeface="標楷體" panose="03000509000000000000" pitchFamily="65" charset="-120"/>
              </a:rPr>
              <a:t>未繳回者一律強制加保。</a:t>
            </a:r>
          </a:p>
          <a:p>
            <a:pPr lvl="0"/>
            <a:r>
              <a:rPr lang="zh-TW" altLang="zh-TW" sz="2300" dirty="0">
                <a:solidFill>
                  <a:schemeClr val="tx1"/>
                </a:solidFill>
                <a:latin typeface="標楷體" panose="03000509000000000000" pitchFamily="65" charset="-120"/>
                <a:ea typeface="標楷體" panose="03000509000000000000" pitchFamily="65" charset="-120"/>
              </a:rPr>
              <a:t>另兼任教師勞保個人負擔保費直接由鐘點費扣除，但若兼任教師有「聘任不授課」情形，</a:t>
            </a:r>
            <a:r>
              <a:rPr lang="zh-TW" altLang="zh-TW" sz="2300" dirty="0">
                <a:solidFill>
                  <a:srgbClr val="7030A0"/>
                </a:solidFill>
                <a:latin typeface="標楷體" panose="03000509000000000000" pitchFamily="65" charset="-120"/>
                <a:ea typeface="標楷體" panose="03000509000000000000" pitchFamily="65" charset="-120"/>
              </a:rPr>
              <a:t>除有不可歸責於各系</a:t>
            </a:r>
            <a:r>
              <a:rPr lang="en-US" altLang="zh-TW" sz="2300" dirty="0">
                <a:solidFill>
                  <a:srgbClr val="7030A0"/>
                </a:solidFill>
                <a:latin typeface="標楷體" panose="03000509000000000000" pitchFamily="65" charset="-120"/>
                <a:ea typeface="標楷體" panose="03000509000000000000" pitchFamily="65" charset="-120"/>
              </a:rPr>
              <a:t>(</a:t>
            </a:r>
            <a:r>
              <a:rPr lang="zh-TW" altLang="zh-TW" sz="2300" dirty="0">
                <a:solidFill>
                  <a:srgbClr val="7030A0"/>
                </a:solidFill>
                <a:latin typeface="標楷體" panose="03000509000000000000" pitchFamily="65" charset="-120"/>
                <a:ea typeface="標楷體" panose="03000509000000000000" pitchFamily="65" charset="-120"/>
              </a:rPr>
              <a:t>室、中心</a:t>
            </a:r>
            <a:r>
              <a:rPr lang="en-US" altLang="zh-TW" sz="2300" dirty="0">
                <a:solidFill>
                  <a:srgbClr val="7030A0"/>
                </a:solidFill>
                <a:latin typeface="標楷體" panose="03000509000000000000" pitchFamily="65" charset="-120"/>
                <a:ea typeface="標楷體" panose="03000509000000000000" pitchFamily="65" charset="-120"/>
              </a:rPr>
              <a:t>)</a:t>
            </a:r>
            <a:r>
              <a:rPr lang="zh-TW" altLang="zh-TW" sz="2300" dirty="0">
                <a:solidFill>
                  <a:srgbClr val="7030A0"/>
                </a:solidFill>
                <a:latin typeface="標楷體" panose="03000509000000000000" pitchFamily="65" charset="-120"/>
                <a:ea typeface="標楷體" panose="03000509000000000000" pitchFamily="65" charset="-120"/>
              </a:rPr>
              <a:t>之事由外，教師未繳自付額及衍生之機關負擔保費，將由聘任系</a:t>
            </a:r>
            <a:r>
              <a:rPr lang="en-US" altLang="zh-TW" sz="2300" dirty="0">
                <a:solidFill>
                  <a:srgbClr val="7030A0"/>
                </a:solidFill>
                <a:latin typeface="標楷體" panose="03000509000000000000" pitchFamily="65" charset="-120"/>
                <a:ea typeface="標楷體" panose="03000509000000000000" pitchFamily="65" charset="-120"/>
              </a:rPr>
              <a:t>(</a:t>
            </a:r>
            <a:r>
              <a:rPr lang="zh-TW" altLang="zh-TW" sz="2300" dirty="0">
                <a:solidFill>
                  <a:srgbClr val="7030A0"/>
                </a:solidFill>
                <a:latin typeface="標楷體" panose="03000509000000000000" pitchFamily="65" charset="-120"/>
                <a:ea typeface="標楷體" panose="03000509000000000000" pitchFamily="65" charset="-120"/>
              </a:rPr>
              <a:t>室、中心</a:t>
            </a:r>
            <a:r>
              <a:rPr lang="en-US" altLang="zh-TW" sz="2300" dirty="0">
                <a:solidFill>
                  <a:srgbClr val="7030A0"/>
                </a:solidFill>
                <a:latin typeface="標楷體" panose="03000509000000000000" pitchFamily="65" charset="-120"/>
                <a:ea typeface="標楷體" panose="03000509000000000000" pitchFamily="65" charset="-120"/>
              </a:rPr>
              <a:t>)</a:t>
            </a:r>
            <a:r>
              <a:rPr lang="zh-TW" altLang="zh-TW" sz="2300" dirty="0">
                <a:solidFill>
                  <a:srgbClr val="7030A0"/>
                </a:solidFill>
                <a:latin typeface="標楷體" panose="03000509000000000000" pitchFamily="65" charset="-120"/>
                <a:ea typeface="標楷體" panose="03000509000000000000" pitchFamily="65" charset="-120"/>
              </a:rPr>
              <a:t>管理費或業務費支應</a:t>
            </a:r>
            <a:r>
              <a:rPr lang="zh-TW" altLang="zh-TW" sz="2300" dirty="0">
                <a:solidFill>
                  <a:schemeClr val="tx1"/>
                </a:solidFill>
                <a:latin typeface="標楷體" panose="03000509000000000000" pitchFamily="65" charset="-120"/>
                <a:ea typeface="標楷體" panose="03000509000000000000" pitchFamily="65" charset="-120"/>
              </a:rPr>
              <a:t>，藉此提升聘任嚴謹度。</a:t>
            </a:r>
          </a:p>
          <a:p>
            <a:pPr>
              <a:buFont typeface="Wingdings" panose="05000000000000000000" pitchFamily="2" charset="2"/>
              <a:buChar char="Ø"/>
            </a:pPr>
            <a:endParaRPr lang="en-US" altLang="zh-TW" sz="2300" dirty="0" smtClean="0">
              <a:solidFill>
                <a:schemeClr val="tx1"/>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en-US" altLang="zh-TW" sz="2300" dirty="0" smtClean="0">
              <a:solidFill>
                <a:schemeClr val="tx1"/>
              </a:solidFill>
              <a:latin typeface="標楷體" panose="03000509000000000000" pitchFamily="65" charset="-120"/>
              <a:ea typeface="標楷體" panose="03000509000000000000" pitchFamily="65" charset="-120"/>
            </a:endParaRPr>
          </a:p>
          <a:p>
            <a:endParaRPr lang="zh-TW" altLang="zh-TW" sz="23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892923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1786</TotalTime>
  <Words>3928</Words>
  <Application>Microsoft Office PowerPoint</Application>
  <PresentationFormat>寬螢幕</PresentationFormat>
  <Paragraphs>227</Paragraphs>
  <Slides>29</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29</vt:i4>
      </vt:variant>
    </vt:vector>
  </HeadingPairs>
  <TitlesOfParts>
    <vt:vector size="40" baseType="lpstr">
      <vt:lpstr>王漢宗顏楷體繁</vt:lpstr>
      <vt:lpstr>微軟正黑體</vt:lpstr>
      <vt:lpstr>新細明體</vt:lpstr>
      <vt:lpstr>標楷體</vt:lpstr>
      <vt:lpstr>Arial</vt:lpstr>
      <vt:lpstr>Calibri</vt:lpstr>
      <vt:lpstr>Garamond</vt:lpstr>
      <vt:lpstr>Times New Roman</vt:lpstr>
      <vt:lpstr>Wingdings</vt:lpstr>
      <vt:lpstr>Wingdings 2</vt:lpstr>
      <vt:lpstr>有機</vt:lpstr>
      <vt:lpstr>教師新聘升等及學術倫理觀念    業務說明會(承辦人員場)</vt:lpstr>
      <vt:lpstr>簡報大綱</vt:lpstr>
      <vt:lpstr>兼任教師聘任相關業務執行及單位分工</vt:lpstr>
      <vt:lpstr>兼任教師聘任-條件及程序</vt:lpstr>
      <vt:lpstr>兼任教師聘任-終止/停止聘約流程   </vt:lpstr>
      <vt:lpstr>兼任教師聘任-請假</vt:lpstr>
      <vt:lpstr>兼任教師聘任-請假申請單</vt:lpstr>
      <vt:lpstr>兼任教師聘任-保險</vt:lpstr>
      <vt:lpstr>兼任教師聘任-其他</vt:lpstr>
      <vt:lpstr>專任教師職前年資提敘</vt:lpstr>
      <vt:lpstr>        教師升等期程 (106.8.1提出升等教師適用-【107.2.1升等生效】)</vt:lpstr>
      <vt:lpstr>PowerPoint 簡報</vt:lpstr>
      <vt:lpstr>PowerPoint 簡報</vt:lpstr>
      <vt:lpstr>升等審查注意事項(1)</vt:lpstr>
      <vt:lpstr>升等審查注意事項(2)</vt:lpstr>
      <vt:lpstr>升等審查注意事項(3)</vt:lpstr>
      <vt:lpstr>研討會論文出版發行證明</vt:lpstr>
      <vt:lpstr>未來變革</vt:lpstr>
      <vt:lpstr>PowerPoint 簡報</vt:lpstr>
      <vt:lpstr>PowerPoint 簡報</vt:lpstr>
      <vt:lpstr>新聘專任教師審查注意事項(1)</vt:lpstr>
      <vt:lpstr>新聘專任教師審查注意事項(2)</vt:lpstr>
      <vt:lpstr>國外學歷查驗</vt:lpstr>
      <vt:lpstr>駐外單位驗證章(正面)</vt:lpstr>
      <vt:lpstr>駐外單位驗證章(反面)</vt:lpstr>
      <vt:lpstr>PowerPoint 簡報</vt:lpstr>
      <vt:lpstr>PowerPoint 簡報</vt:lpstr>
      <vt:lpstr>教師進修研究講學申請流程</vt:lpstr>
      <vt:lpstr>謝謝聆聽!!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教師多元升等及授權自審業務說明會</dc:title>
  <dc:creator>人事室莊捷涵</dc:creator>
  <cp:lastModifiedBy>人事室莊捷涵</cp:lastModifiedBy>
  <cp:revision>92</cp:revision>
  <dcterms:created xsi:type="dcterms:W3CDTF">2015-08-26T03:07:53Z</dcterms:created>
  <dcterms:modified xsi:type="dcterms:W3CDTF">2017-07-26T03:21:54Z</dcterms:modified>
</cp:coreProperties>
</file>