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97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3" r:id="rId3"/>
    <p:sldId id="295" r:id="rId4"/>
    <p:sldId id="258" r:id="rId5"/>
    <p:sldId id="260" r:id="rId6"/>
    <p:sldId id="288" r:id="rId7"/>
    <p:sldId id="261" r:id="rId8"/>
    <p:sldId id="262" r:id="rId9"/>
    <p:sldId id="263" r:id="rId10"/>
    <p:sldId id="289" r:id="rId11"/>
    <p:sldId id="290" r:id="rId12"/>
    <p:sldId id="271" r:id="rId13"/>
    <p:sldId id="264" r:id="rId14"/>
    <p:sldId id="278" r:id="rId15"/>
    <p:sldId id="291" r:id="rId16"/>
    <p:sldId id="306" r:id="rId17"/>
    <p:sldId id="318" r:id="rId18"/>
    <p:sldId id="275" r:id="rId19"/>
    <p:sldId id="276" r:id="rId20"/>
    <p:sldId id="292" r:id="rId21"/>
    <p:sldId id="314" r:id="rId22"/>
    <p:sldId id="319" r:id="rId23"/>
    <p:sldId id="316" r:id="rId24"/>
    <p:sldId id="317" r:id="rId25"/>
    <p:sldId id="281" r:id="rId2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F0D1"/>
    <a:srgbClr val="996633"/>
    <a:srgbClr val="800000"/>
    <a:srgbClr val="003300"/>
    <a:srgbClr val="0000FF"/>
    <a:srgbClr val="00FFFF"/>
    <a:srgbClr val="FFECC5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38" autoAdjust="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outlineViewPr>
    <p:cViewPr>
      <p:scale>
        <a:sx n="33" d="100"/>
        <a:sy n="33" d="100"/>
      </p:scale>
      <p:origin x="0" y="-64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177D7-86C9-4740-B41A-7B87373E1C5B}" type="datetimeFigureOut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8766E-1F50-4585-B040-692196FB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9850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2960F-36C2-4A5F-89E2-B643D39364C8}" type="datetimeFigureOut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874BB-F85C-425C-9D20-45B5BE72CB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4044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874BB-F85C-425C-9D20-45B5BE72CB5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373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874BB-F85C-425C-9D20-45B5BE72CB5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305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8FD7-370E-49D1-B4E4-DD44439EEA9E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256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DADA-D8B0-45C8-B5A5-5B3EFBCC4183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506313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DADA-D8B0-45C8-B5A5-5B3EFBCC4183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847251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DADA-D8B0-45C8-B5A5-5B3EFBCC4183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96034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DADA-D8B0-45C8-B5A5-5B3EFBCC4183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980737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DADA-D8B0-45C8-B5A5-5B3EFBCC4183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045329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E8E66-C2C3-4193-AAB6-43FB4B0FD689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5780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20-0E3A-4BFA-9D1A-7DF8796FA34A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3458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DADA-D8B0-45C8-B5A5-5B3EFBCC4183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17478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BD68-BF75-4C19-B577-4BA69E7049C2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51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DADA-D8B0-45C8-B5A5-5B3EFBCC4183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835217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8DADA-D8B0-45C8-B5A5-5B3EFBCC4183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3535727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F43E-741D-4890-8956-22C4A73BFBBC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147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7C05-5BA5-4C48-80FA-23A96CFB510B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063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FB610-6AE8-459A-BACE-1281AD63E5EB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615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F71C-5E6B-4641-906B-65732F3033EA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571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8DADA-D8B0-45C8-B5A5-5B3EFBCC4183}" type="datetime1">
              <a:rPr lang="zh-TW" altLang="en-US" smtClean="0"/>
              <a:t>2025/9/4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3F7F61-5FA0-485D-836E-57DBE5D0E5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70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98" r:id="rId1"/>
    <p:sldLayoutId id="2147484899" r:id="rId2"/>
    <p:sldLayoutId id="2147484900" r:id="rId3"/>
    <p:sldLayoutId id="2147484901" r:id="rId4"/>
    <p:sldLayoutId id="2147484902" r:id="rId5"/>
    <p:sldLayoutId id="2147484903" r:id="rId6"/>
    <p:sldLayoutId id="2147484904" r:id="rId7"/>
    <p:sldLayoutId id="2147484905" r:id="rId8"/>
    <p:sldLayoutId id="2147484906" r:id="rId9"/>
    <p:sldLayoutId id="2147484907" r:id="rId10"/>
    <p:sldLayoutId id="2147484908" r:id="rId11"/>
    <p:sldLayoutId id="2147484909" r:id="rId12"/>
    <p:sldLayoutId id="2147484910" r:id="rId13"/>
    <p:sldLayoutId id="2147484911" r:id="rId14"/>
    <p:sldLayoutId id="2147484912" r:id="rId15"/>
    <p:sldLayoutId id="214748491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4423275" y="5947076"/>
            <a:ext cx="37401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255491" y="1729551"/>
            <a:ext cx="116725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國立虎尾科技大學</a:t>
            </a:r>
            <a:endParaRPr lang="en-US" altLang="zh-TW" sz="5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5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5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學年度教師升等說明會</a:t>
            </a:r>
            <a:endParaRPr lang="zh-TW" altLang="en-US" sz="5000" dirty="0"/>
          </a:p>
        </p:txBody>
      </p:sp>
      <p:sp>
        <p:nvSpPr>
          <p:cNvPr id="9" name="矩形 8"/>
          <p:cNvSpPr/>
          <p:nvPr/>
        </p:nvSpPr>
        <p:spPr>
          <a:xfrm>
            <a:off x="2828722" y="4330756"/>
            <a:ext cx="63033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3600" b="1" dirty="0">
                <a:ln w="0"/>
                <a:solidFill>
                  <a:srgbClr val="66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報告人 </a:t>
            </a:r>
            <a:r>
              <a:rPr lang="en-US" altLang="zh-TW" sz="3600" b="1" dirty="0">
                <a:ln w="0"/>
                <a:solidFill>
                  <a:srgbClr val="66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3600" b="1" dirty="0">
                <a:ln w="0"/>
                <a:solidFill>
                  <a:srgbClr val="66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  人事室   丁綵晨  專員</a:t>
            </a:r>
          </a:p>
        </p:txBody>
      </p:sp>
    </p:spTree>
    <p:extLst>
      <p:ext uri="{BB962C8B-B14F-4D97-AF65-F5344CB8AC3E}">
        <p14:creationId xmlns:p14="http://schemas.microsoft.com/office/powerpoint/2010/main" val="847140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886" y="195515"/>
            <a:ext cx="10962093" cy="718627"/>
          </a:xfrm>
        </p:spPr>
        <p:txBody>
          <a:bodyPr>
            <a:noAutofit/>
          </a:bodyPr>
          <a:lstStyle/>
          <a:p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文藝創作展演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作品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10</a:t>
            </a:fld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917576" y="1564509"/>
            <a:ext cx="8677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法令規定</a:t>
            </a:r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專科以上教師資格審定辦法第</a:t>
            </a:r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157681" y="2004335"/>
            <a:ext cx="96633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教師在文藝創作展演領域，有獨特及持續性作品並有重要具體之貢獻者，得以作品及成就證明，並附創作或展演報告送審；其範圍包括音樂、戲曲、戲劇、劇場藝術、舞蹈、民俗技藝、音像藝術、視覺藝術、新媒體藝術、設計及其他藝術類科。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917575" y="3254004"/>
            <a:ext cx="8677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審查範圍</a:t>
            </a:r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專科以上教師資格審定辦法第</a:t>
            </a:r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157681" y="3717300"/>
            <a:ext cx="94799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以作品及成就證明送審教師資格之審查範圍及基準，本校並無自訂規定，目前如有教師提出以此項類型升等者，均依照「專科以上教師資格審定辦法」第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條所訂之附表三辦理。</a:t>
            </a:r>
          </a:p>
        </p:txBody>
      </p:sp>
    </p:spTree>
    <p:extLst>
      <p:ext uri="{BB962C8B-B14F-4D97-AF65-F5344CB8AC3E}">
        <p14:creationId xmlns:p14="http://schemas.microsoft.com/office/powerpoint/2010/main" val="4034050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1411" y="291453"/>
            <a:ext cx="8868235" cy="718627"/>
          </a:xfrm>
        </p:spPr>
        <p:txBody>
          <a:bodyPr>
            <a:noAutofit/>
          </a:bodyPr>
          <a:lstStyle/>
          <a:p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(5)-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體育競賽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成就證明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989045" y="1818848"/>
            <a:ext cx="8677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法令規定</a:t>
            </a:r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專科以上教師資格審定辦法第</a:t>
            </a:r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208790" y="2290494"/>
            <a:ext cx="9663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教師在體育競賽領域，本人或受其指導之運動員參加重要國內外運動賽會，獲有名次者，該教師得以成就證明，並附競賽實務報告送審。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989045" y="3341187"/>
            <a:ext cx="8677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審查範圍</a:t>
            </a:r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專科以上教師資格審定辦法第</a:t>
            </a:r>
            <a:r>
              <a:rPr lang="en-US" altLang="zh-TW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208790" y="3757853"/>
            <a:ext cx="94799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以體育成就證明送審教師資格審查之審查範圍及基準，本校並無自訂規定，目前如有教師提出以此項類型升等者，均依照「專科以上教師資格審定辦法」第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條所訂之附表四辦理。</a:t>
            </a:r>
          </a:p>
        </p:txBody>
      </p:sp>
    </p:spTree>
    <p:extLst>
      <p:ext uri="{BB962C8B-B14F-4D97-AF65-F5344CB8AC3E}">
        <p14:creationId xmlns:p14="http://schemas.microsoft.com/office/powerpoint/2010/main" val="234201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004664" y="2248878"/>
            <a:ext cx="6481261" cy="169277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60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教師升等制度介紹</a:t>
            </a:r>
            <a:endParaRPr lang="en-US" altLang="zh-TW" sz="6000" b="1" u="sng" dirty="0">
              <a:ln w="9525">
                <a:solidFill>
                  <a:schemeClr val="bg1"/>
                </a:solidFill>
                <a:prstDash val="solid"/>
              </a:ln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r>
              <a:rPr lang="zh-TW" alt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升等期程及審查程序</a:t>
            </a:r>
            <a:r>
              <a:rPr lang="en-US" altLang="zh-TW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endParaRPr lang="zh-TW" alt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467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4280" y="192716"/>
            <a:ext cx="4617277" cy="671974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升等參考期程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13</a:t>
            </a:fld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1184987" y="767467"/>
            <a:ext cx="7398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本校每年辦理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次教師升等作業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(2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，參考期程如下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334280" y="4898978"/>
            <a:ext cx="1440021" cy="373224"/>
          </a:xfrm>
          <a:prstGeom prst="roundRect">
            <a:avLst/>
          </a:prstGeom>
          <a:solidFill>
            <a:srgbClr val="CCFF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系實質審查</a:t>
            </a:r>
          </a:p>
        </p:txBody>
      </p:sp>
      <p:sp>
        <p:nvSpPr>
          <p:cNvPr id="7" name="圓角矩形 6"/>
          <p:cNvSpPr/>
          <p:nvPr/>
        </p:nvSpPr>
        <p:spPr>
          <a:xfrm>
            <a:off x="1334280" y="3419812"/>
            <a:ext cx="1440022" cy="373224"/>
          </a:xfrm>
          <a:prstGeom prst="roundRect">
            <a:avLst/>
          </a:prstGeom>
          <a:solidFill>
            <a:srgbClr val="CCFF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系資格審查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1334281" y="2350002"/>
            <a:ext cx="1440022" cy="373224"/>
          </a:xfrm>
          <a:prstGeom prst="roundRect">
            <a:avLst/>
          </a:prstGeom>
          <a:solidFill>
            <a:srgbClr val="CCFF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前置作業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1334281" y="4279737"/>
            <a:ext cx="1429800" cy="373224"/>
          </a:xfrm>
          <a:prstGeom prst="roundRect">
            <a:avLst/>
          </a:prstGeom>
          <a:solidFill>
            <a:srgbClr val="CCFF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院著作外審</a:t>
            </a:r>
          </a:p>
        </p:txBody>
      </p:sp>
      <p:sp>
        <p:nvSpPr>
          <p:cNvPr id="12" name="向下箭號 11"/>
          <p:cNvSpPr/>
          <p:nvPr/>
        </p:nvSpPr>
        <p:spPr>
          <a:xfrm>
            <a:off x="2052737" y="2854627"/>
            <a:ext cx="130626" cy="336447"/>
          </a:xfrm>
          <a:prstGeom prst="downArrow">
            <a:avLst/>
          </a:prstGeom>
          <a:solidFill>
            <a:srgbClr val="33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圓角矩形 12"/>
          <p:cNvSpPr/>
          <p:nvPr/>
        </p:nvSpPr>
        <p:spPr>
          <a:xfrm>
            <a:off x="1334280" y="5492459"/>
            <a:ext cx="1429800" cy="373224"/>
          </a:xfrm>
          <a:prstGeom prst="roundRect">
            <a:avLst/>
          </a:prstGeom>
          <a:solidFill>
            <a:srgbClr val="CCFF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院教評複審</a:t>
            </a:r>
          </a:p>
        </p:txBody>
      </p:sp>
      <p:sp>
        <p:nvSpPr>
          <p:cNvPr id="14" name="圓角矩形 13"/>
          <p:cNvSpPr/>
          <p:nvPr/>
        </p:nvSpPr>
        <p:spPr>
          <a:xfrm>
            <a:off x="1344501" y="6068989"/>
            <a:ext cx="1429800" cy="373224"/>
          </a:xfrm>
          <a:prstGeom prst="roundRect">
            <a:avLst/>
          </a:prstGeom>
          <a:solidFill>
            <a:srgbClr val="CCFF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校教評決審</a:t>
            </a:r>
          </a:p>
        </p:txBody>
      </p:sp>
      <p:sp>
        <p:nvSpPr>
          <p:cNvPr id="15" name="左大括弧 14"/>
          <p:cNvSpPr/>
          <p:nvPr/>
        </p:nvSpPr>
        <p:spPr>
          <a:xfrm>
            <a:off x="2887602" y="2014087"/>
            <a:ext cx="223935" cy="914400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" name="左大括弧 15"/>
          <p:cNvSpPr/>
          <p:nvPr/>
        </p:nvSpPr>
        <p:spPr>
          <a:xfrm>
            <a:off x="2820642" y="5914635"/>
            <a:ext cx="337235" cy="499297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左大括弧 16"/>
          <p:cNvSpPr/>
          <p:nvPr/>
        </p:nvSpPr>
        <p:spPr>
          <a:xfrm>
            <a:off x="2802289" y="3469898"/>
            <a:ext cx="337235" cy="499297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左大括弧 17"/>
          <p:cNvSpPr/>
          <p:nvPr/>
        </p:nvSpPr>
        <p:spPr>
          <a:xfrm>
            <a:off x="2788070" y="4225447"/>
            <a:ext cx="337235" cy="499297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左大括弧 18"/>
          <p:cNvSpPr/>
          <p:nvPr/>
        </p:nvSpPr>
        <p:spPr>
          <a:xfrm>
            <a:off x="2825389" y="4929828"/>
            <a:ext cx="337235" cy="499297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1" name="直線接點 20"/>
          <p:cNvCxnSpPr/>
          <p:nvPr/>
        </p:nvCxnSpPr>
        <p:spPr>
          <a:xfrm>
            <a:off x="2782742" y="5669646"/>
            <a:ext cx="398544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向下箭號 21"/>
          <p:cNvSpPr/>
          <p:nvPr/>
        </p:nvSpPr>
        <p:spPr>
          <a:xfrm>
            <a:off x="2031188" y="3905119"/>
            <a:ext cx="105522" cy="257491"/>
          </a:xfrm>
          <a:prstGeom prst="downArrow">
            <a:avLst/>
          </a:prstGeom>
          <a:solidFill>
            <a:srgbClr val="33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向下箭號 22"/>
          <p:cNvSpPr/>
          <p:nvPr/>
        </p:nvSpPr>
        <p:spPr>
          <a:xfrm>
            <a:off x="2012528" y="4598776"/>
            <a:ext cx="105522" cy="257491"/>
          </a:xfrm>
          <a:prstGeom prst="downArrow">
            <a:avLst/>
          </a:prstGeom>
          <a:solidFill>
            <a:srgbClr val="33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向下箭號 23"/>
          <p:cNvSpPr/>
          <p:nvPr/>
        </p:nvSpPr>
        <p:spPr>
          <a:xfrm>
            <a:off x="1996418" y="5303129"/>
            <a:ext cx="121630" cy="166018"/>
          </a:xfrm>
          <a:prstGeom prst="downArrow">
            <a:avLst/>
          </a:prstGeom>
          <a:solidFill>
            <a:srgbClr val="33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向下箭號 24"/>
          <p:cNvSpPr/>
          <p:nvPr/>
        </p:nvSpPr>
        <p:spPr>
          <a:xfrm>
            <a:off x="1993866" y="5877562"/>
            <a:ext cx="124182" cy="190431"/>
          </a:xfrm>
          <a:prstGeom prst="downArrow">
            <a:avLst/>
          </a:prstGeom>
          <a:solidFill>
            <a:srgbClr val="33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F86ED55B-6E54-4155-B942-1A056BE7B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923" y="1094808"/>
            <a:ext cx="6863340" cy="567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282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390952" y="367539"/>
            <a:ext cx="8424166" cy="7372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升等審查程序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889998" y="1450064"/>
            <a:ext cx="11062515" cy="510003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2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系教評會初審</a:t>
            </a:r>
            <a:endParaRPr lang="en-US" altLang="zh-TW" sz="26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altLang="zh-TW" sz="26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altLang="zh-TW" sz="26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院教評會複審</a:t>
            </a:r>
            <a:endParaRPr lang="en-US" altLang="zh-TW" sz="26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 院教評會應就申請人研究、教學、服務及輔導等項目評審，審議符合推薦標準者，由各學院將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  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著作及初、複審資料（含會議資料）等提送校教評會審議。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校教評會決審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就申請人研究、教學、服務及輔導等項目綜合評定分數，滿分為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分。</a:t>
            </a:r>
          </a:p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每一升等案應有校教評會委員三分之二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以上出席，始得評分審議，且須有參與評分審議委員三分之二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以上評定分數為七十分以上，且總平均分數達七十分以上者，始得通過決審審查。 </a:t>
            </a:r>
          </a:p>
          <a:p>
            <a:pPr marL="0" indent="0">
              <a:buNone/>
            </a:pP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251678" y="1996750"/>
            <a:ext cx="2265963" cy="914400"/>
          </a:xfrm>
          <a:prstGeom prst="roundRect">
            <a:avLst/>
          </a:prstGeom>
          <a:noFill/>
          <a:ln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資格審查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審核申請人之基本資格是否符合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674644" y="1987422"/>
            <a:ext cx="2265963" cy="914400"/>
          </a:xfrm>
          <a:prstGeom prst="roundRect">
            <a:avLst/>
          </a:prstGeom>
          <a:noFill/>
          <a:ln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學院辦理外審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向右箭號 9"/>
          <p:cNvSpPr/>
          <p:nvPr/>
        </p:nvSpPr>
        <p:spPr>
          <a:xfrm>
            <a:off x="3568954" y="2379304"/>
            <a:ext cx="1105690" cy="177281"/>
          </a:xfrm>
          <a:prstGeom prst="rightArrow">
            <a:avLst/>
          </a:prstGeom>
          <a:solidFill>
            <a:srgbClr val="9966FF"/>
          </a:solidFill>
          <a:ln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圓角矩形 10"/>
          <p:cNvSpPr/>
          <p:nvPr/>
        </p:nvSpPr>
        <p:spPr>
          <a:xfrm>
            <a:off x="8200236" y="1987422"/>
            <a:ext cx="3229764" cy="914400"/>
          </a:xfrm>
          <a:prstGeom prst="roundRect">
            <a:avLst/>
          </a:prstGeom>
          <a:noFill/>
          <a:ln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實質審查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就申請人之研究、教學、服務及輔導等項目評審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2" name="向右箭號 11"/>
          <p:cNvSpPr/>
          <p:nvPr/>
        </p:nvSpPr>
        <p:spPr>
          <a:xfrm>
            <a:off x="6991920" y="2374640"/>
            <a:ext cx="1208316" cy="181945"/>
          </a:xfrm>
          <a:prstGeom prst="rightArrow">
            <a:avLst/>
          </a:prstGeom>
          <a:solidFill>
            <a:srgbClr val="9966FF"/>
          </a:solidFill>
          <a:ln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3625484" y="2556585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送學院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7039279" y="2561180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送回系上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14</a:t>
            </a:fld>
            <a:endParaRPr lang="zh-TW" altLang="en-US"/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47FD2B35-79A3-4CE2-97FA-E4734407C5A6}"/>
              </a:ext>
            </a:extLst>
          </p:cNvPr>
          <p:cNvGrpSpPr/>
          <p:nvPr/>
        </p:nvGrpSpPr>
        <p:grpSpPr>
          <a:xfrm>
            <a:off x="5858938" y="718328"/>
            <a:ext cx="2502637" cy="1388563"/>
            <a:chOff x="5858938" y="718328"/>
            <a:chExt cx="2502637" cy="1388563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28BE1EAA-08B2-4DA8-85BA-4B5564508224}"/>
                </a:ext>
              </a:extLst>
            </p:cNvPr>
            <p:cNvSpPr/>
            <p:nvPr/>
          </p:nvSpPr>
          <p:spPr>
            <a:xfrm>
              <a:off x="5858938" y="718328"/>
              <a:ext cx="2502637" cy="914400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zh-TW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一次送五位審查人審查，其中至少需有四人評定分數達七十分</a:t>
              </a:r>
              <a:r>
                <a:rPr lang="en-US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含</a:t>
              </a:r>
              <a:r>
                <a:rPr lang="en-US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r>
                <a:rPr lang="zh-TW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以上</a:t>
              </a:r>
              <a:r>
                <a:rPr lang="en-US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教授職級達七十五分</a:t>
              </a:r>
              <a:r>
                <a:rPr lang="en-US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含</a:t>
              </a:r>
              <a:r>
                <a:rPr lang="en-US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r>
                <a:rPr lang="zh-TW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以上</a:t>
              </a:r>
              <a:r>
                <a:rPr lang="en-US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r>
                <a:rPr lang="zh-TW" altLang="zh-TW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者為符合推薦標準</a:t>
              </a:r>
              <a:r>
                <a:rPr lang="zh-TW" altLang="en-US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14" name="直線單箭頭接點 13">
              <a:extLst>
                <a:ext uri="{FF2B5EF4-FFF2-40B4-BE49-F238E27FC236}">
                  <a16:creationId xmlns:a16="http://schemas.microsoft.com/office/drawing/2014/main" id="{F8D069AE-DF06-4C5C-91DA-7402F16D1E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21255" y="1632728"/>
              <a:ext cx="273378" cy="474163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030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884435" y="2248878"/>
            <a:ext cx="672171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60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教師升等制度介紹</a:t>
            </a:r>
            <a:endParaRPr lang="en-US" altLang="zh-TW" sz="6000" b="1" u="sng" dirty="0">
              <a:ln w="9525">
                <a:solidFill>
                  <a:schemeClr val="bg1"/>
                </a:solidFill>
                <a:prstDash val="solid"/>
              </a:ln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r>
              <a:rPr lang="zh-TW" alt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升等門檻、配分及通過標準</a:t>
            </a:r>
            <a:r>
              <a:rPr lang="en-US" altLang="zh-TW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endParaRPr lang="zh-TW" altLang="en-US" sz="3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622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128896" y="571166"/>
            <a:ext cx="10962093" cy="71862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升等年資及作品門檻</a:t>
            </a:r>
            <a:endParaRPr lang="zh-TW" altLang="en-US" sz="36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28178"/>
              </p:ext>
            </p:extLst>
          </p:nvPr>
        </p:nvGraphicFramePr>
        <p:xfrm>
          <a:off x="1128896" y="1661930"/>
          <a:ext cx="10079574" cy="441458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886750">
                  <a:extLst>
                    <a:ext uri="{9D8B030D-6E8A-4147-A177-3AD203B41FA5}">
                      <a16:colId xmlns:a16="http://schemas.microsoft.com/office/drawing/2014/main" val="1475150798"/>
                    </a:ext>
                  </a:extLst>
                </a:gridCol>
                <a:gridCol w="4136062">
                  <a:extLst>
                    <a:ext uri="{9D8B030D-6E8A-4147-A177-3AD203B41FA5}">
                      <a16:colId xmlns:a16="http://schemas.microsoft.com/office/drawing/2014/main" val="3078963408"/>
                    </a:ext>
                  </a:extLst>
                </a:gridCol>
                <a:gridCol w="3056762">
                  <a:extLst>
                    <a:ext uri="{9D8B030D-6E8A-4147-A177-3AD203B41FA5}">
                      <a16:colId xmlns:a16="http://schemas.microsoft.com/office/drawing/2014/main" val="2555900878"/>
                    </a:ext>
                  </a:extLst>
                </a:gridCol>
              </a:tblGrid>
              <a:tr h="41605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資格限制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專門著作、作品、成就證明及技術報告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年資採計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596318"/>
                  </a:ext>
                </a:extLst>
              </a:tr>
              <a:tr h="3267009"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專任教師在本校服務實際授課滿一年，並符合教育人員任用條例各項規定。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F0D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送審人擇定至多</a:t>
                      </a: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五件</a:t>
                      </a: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，並自行擇一為代表作，其餘列為參考作。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取得</a:t>
                      </a: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前一等級教師資格後</a:t>
                      </a: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所公開出版或發表者。</a:t>
                      </a:r>
                      <a:endParaRPr lang="en-US" altLang="zh-TW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前次升等未獲通過教師，本次送審著作</a:t>
                      </a: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應增加或更換一件以上</a:t>
                      </a: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zh-TW" altLang="zh-TW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F0D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zh-TW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依現職教師證書內記載之起資年月並配合歷年實際授課聘書，以推算至擬升等年月之前一日（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日或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zh-TW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日）止</a:t>
                      </a:r>
                      <a:r>
                        <a:rPr lang="zh-TW" altLang="en-US" sz="18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US" altLang="zh-TW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F0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344480"/>
                  </a:ext>
                </a:extLst>
              </a:tr>
              <a:tr h="718129"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法令規定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</a:p>
                    <a:p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本校教師聘任暨升等辦法第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條</a:t>
                      </a:r>
                      <a:endParaRPr lang="zh-TW" altLang="en-US" sz="1400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F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法令規定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專科以上教師資格審定辦法第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條</a:t>
                      </a:r>
                      <a:endParaRPr lang="en-US" altLang="zh-TW" sz="1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本校教師聘任暨升等辦法第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條</a:t>
                      </a:r>
                      <a:endParaRPr lang="zh-TW" altLang="en-US" sz="1400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F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法令規定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本校教師聘任暨升等辦法第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條</a:t>
                      </a:r>
                      <a:endParaRPr lang="zh-TW" altLang="en-US" sz="1400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F0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961529"/>
                  </a:ext>
                </a:extLst>
              </a:tr>
            </a:tbl>
          </a:graphicData>
        </a:graphic>
      </p:graphicFrame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30776" y="58368"/>
            <a:ext cx="2138654" cy="354753"/>
          </a:xfrm>
          <a:prstGeom prst="rect">
            <a:avLst/>
          </a:prstGeom>
        </p:spPr>
      </p:pic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3985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13675E16-C91D-474E-8F16-F3B20A05B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17</a:t>
            </a:fld>
            <a:endParaRPr lang="zh-TW" altLang="en-US"/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2E430606-11F3-4A4D-9BDA-FAE6D04FA207}"/>
              </a:ext>
            </a:extLst>
          </p:cNvPr>
          <p:cNvSpPr txBox="1">
            <a:spLocks/>
          </p:cNvSpPr>
          <p:nvPr/>
        </p:nvSpPr>
        <p:spPr>
          <a:xfrm>
            <a:off x="1128897" y="571166"/>
            <a:ext cx="5366172" cy="71862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升等年資及作品門檻</a:t>
            </a:r>
            <a:endParaRPr lang="zh-TW" altLang="en-US" sz="36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0F69B7D9-9897-4257-B816-95CB702E2762}"/>
              </a:ext>
            </a:extLst>
          </p:cNvPr>
          <p:cNvCxnSpPr>
            <a:cxnSpLocks/>
          </p:cNvCxnSpPr>
          <p:nvPr/>
        </p:nvCxnSpPr>
        <p:spPr>
          <a:xfrm>
            <a:off x="622168" y="2422689"/>
            <a:ext cx="976617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AE275B49-208E-409E-A5C0-02D5E3A7206A}"/>
              </a:ext>
            </a:extLst>
          </p:cNvPr>
          <p:cNvSpPr/>
          <p:nvPr/>
        </p:nvSpPr>
        <p:spPr>
          <a:xfrm>
            <a:off x="744718" y="2838647"/>
            <a:ext cx="2196442" cy="1148887"/>
          </a:xfrm>
          <a:prstGeom prst="roundRect">
            <a:avLst/>
          </a:prstGeom>
          <a:noFill/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到校日期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108/8/1</a:t>
            </a:r>
          </a:p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助理教授證書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108/08/01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起資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BCE1EBB0-5BBC-4A66-84DB-BAA97F413486}"/>
              </a:ext>
            </a:extLst>
          </p:cNvPr>
          <p:cNvSpPr/>
          <p:nvPr/>
        </p:nvSpPr>
        <p:spPr>
          <a:xfrm>
            <a:off x="5786728" y="2838647"/>
            <a:ext cx="1878801" cy="914400"/>
          </a:xfrm>
          <a:prstGeom prst="round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112/08/01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提出升等副教授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AC0945D9-96A9-4046-865D-A22E3F37D648}"/>
              </a:ext>
            </a:extLst>
          </p:cNvPr>
          <p:cNvSpPr/>
          <p:nvPr/>
        </p:nvSpPr>
        <p:spPr>
          <a:xfrm>
            <a:off x="8426021" y="2784342"/>
            <a:ext cx="2085075" cy="914400"/>
          </a:xfrm>
          <a:prstGeom prst="round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114/08/01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再提出升等副教授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7DDCFF49-183A-4D09-B433-B55C6D6128BC}"/>
              </a:ext>
            </a:extLst>
          </p:cNvPr>
          <p:cNvSpPr/>
          <p:nvPr/>
        </p:nvSpPr>
        <p:spPr>
          <a:xfrm>
            <a:off x="4468305" y="4036824"/>
            <a:ext cx="3385626" cy="864155"/>
          </a:xfrm>
          <a:prstGeom prst="roundRect">
            <a:avLst/>
          </a:prstGeom>
          <a:noFill/>
          <a:ln>
            <a:solidFill>
              <a:srgbClr val="99663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108/8/1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以後發表著作均可使用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代表作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參考作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BCDE</a:t>
            </a:r>
            <a:endParaRPr lang="zh-TW" altLang="en-US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C14224D6-79A0-409F-80E0-AA5B685E85E5}"/>
              </a:ext>
            </a:extLst>
          </p:cNvPr>
          <p:cNvSpPr/>
          <p:nvPr/>
        </p:nvSpPr>
        <p:spPr>
          <a:xfrm>
            <a:off x="8257880" y="4435311"/>
            <a:ext cx="3667027" cy="1051076"/>
          </a:xfrm>
          <a:prstGeom prst="roundRect">
            <a:avLst/>
          </a:prstGeom>
          <a:noFill/>
          <a:ln>
            <a:solidFill>
              <a:srgbClr val="99663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108/8/1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以後發表著作均可使用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代表作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+</a:t>
            </a: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參考作</a:t>
            </a:r>
            <a:r>
              <a:rPr lang="en-US" altLang="zh-TW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BCD</a:t>
            </a:r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F</a:t>
            </a:r>
          </a:p>
          <a:p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併附前後著作對照一覽表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59F7AE29-2B7D-48D6-8D85-3847BF1C2C4A}"/>
              </a:ext>
            </a:extLst>
          </p:cNvPr>
          <p:cNvSpPr txBox="1"/>
          <p:nvPr/>
        </p:nvSpPr>
        <p:spPr>
          <a:xfrm>
            <a:off x="6155704" y="4823382"/>
            <a:ext cx="1303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>
                <a:solidFill>
                  <a:srgbClr val="FF0000"/>
                </a:solidFill>
              </a:rPr>
              <a:t>X</a:t>
            </a:r>
            <a:r>
              <a:rPr lang="zh-TW" altLang="en-US" sz="2400" b="1" dirty="0">
                <a:solidFill>
                  <a:srgbClr val="FF0000"/>
                </a:solidFill>
              </a:rPr>
              <a:t>未通過</a:t>
            </a: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3DCF7B3E-C9D1-4208-AF16-B12C117D2D0E}"/>
              </a:ext>
            </a:extLst>
          </p:cNvPr>
          <p:cNvCxnSpPr>
            <a:cxnSpLocks/>
          </p:cNvCxnSpPr>
          <p:nvPr/>
        </p:nvCxnSpPr>
        <p:spPr>
          <a:xfrm>
            <a:off x="7544107" y="5030487"/>
            <a:ext cx="62739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B6C6FD26-9944-4DE1-9457-9B6002A093E5}"/>
              </a:ext>
            </a:extLst>
          </p:cNvPr>
          <p:cNvCxnSpPr>
            <a:cxnSpLocks/>
          </p:cNvCxnSpPr>
          <p:nvPr/>
        </p:nvCxnSpPr>
        <p:spPr>
          <a:xfrm>
            <a:off x="1291470" y="2203516"/>
            <a:ext cx="0" cy="4383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3F68EE5A-FF02-4EB6-8AF5-E3819A482502}"/>
              </a:ext>
            </a:extLst>
          </p:cNvPr>
          <p:cNvCxnSpPr>
            <a:cxnSpLocks/>
          </p:cNvCxnSpPr>
          <p:nvPr/>
        </p:nvCxnSpPr>
        <p:spPr>
          <a:xfrm>
            <a:off x="9117292" y="2203516"/>
            <a:ext cx="0" cy="4383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29389C3B-BEBB-4EDA-9F71-E6BF9B3EC4A9}"/>
              </a:ext>
            </a:extLst>
          </p:cNvPr>
          <p:cNvCxnSpPr>
            <a:cxnSpLocks/>
          </p:cNvCxnSpPr>
          <p:nvPr/>
        </p:nvCxnSpPr>
        <p:spPr>
          <a:xfrm>
            <a:off x="6158847" y="2203516"/>
            <a:ext cx="0" cy="4383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135FADE2-4277-499E-9529-1A18FD148744}"/>
              </a:ext>
            </a:extLst>
          </p:cNvPr>
          <p:cNvSpPr txBox="1"/>
          <p:nvPr/>
        </p:nvSpPr>
        <p:spPr>
          <a:xfrm>
            <a:off x="2972649" y="2772627"/>
            <a:ext cx="2518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曾任助理教授三年以上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在本校服務實際授課滿一年</a:t>
            </a:r>
          </a:p>
        </p:txBody>
      </p: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390E69A1-4057-4FA6-910C-F273FED837AD}"/>
              </a:ext>
            </a:extLst>
          </p:cNvPr>
          <p:cNvCxnSpPr>
            <a:cxnSpLocks/>
          </p:cNvCxnSpPr>
          <p:nvPr/>
        </p:nvCxnSpPr>
        <p:spPr>
          <a:xfrm flipV="1">
            <a:off x="3114050" y="3429000"/>
            <a:ext cx="2606688" cy="10999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31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099278" y="711453"/>
            <a:ext cx="10178322" cy="7372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升等配分方式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 txBox="1">
            <a:spLocks/>
          </p:cNvSpPr>
          <p:nvPr/>
        </p:nvSpPr>
        <p:spPr>
          <a:xfrm>
            <a:off x="913774" y="1648409"/>
            <a:ext cx="10363826" cy="188789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法令規定</a:t>
            </a:r>
            <a:r>
              <a:rPr lang="en-US" altLang="zh-TW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:</a:t>
            </a: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本校教師升等審查作業要點第</a:t>
            </a:r>
            <a:r>
              <a:rPr lang="en-US" altLang="zh-TW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2</a:t>
            </a: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點</a:t>
            </a:r>
            <a:endParaRPr lang="en-US" altLang="zh-TW" sz="24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系、院教評會應就教師之研究、教學、服務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TW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輔導三項成效評定分數，各項配分如</a:t>
            </a:r>
            <a:r>
              <a:rPr lang="zh-TW" altLang="en-US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，三項合計總分為</a:t>
            </a:r>
            <a:r>
              <a:rPr lang="en-US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zh-TW" sz="2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分，各項給分細目與標準規定由系、院教評會訂定之。</a:t>
            </a: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357570"/>
              </p:ext>
            </p:extLst>
          </p:nvPr>
        </p:nvGraphicFramePr>
        <p:xfrm>
          <a:off x="1253097" y="3536304"/>
          <a:ext cx="9685180" cy="2534671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421295">
                  <a:extLst>
                    <a:ext uri="{9D8B030D-6E8A-4147-A177-3AD203B41FA5}">
                      <a16:colId xmlns:a16="http://schemas.microsoft.com/office/drawing/2014/main" val="1301308445"/>
                    </a:ext>
                  </a:extLst>
                </a:gridCol>
                <a:gridCol w="4842590">
                  <a:extLst>
                    <a:ext uri="{9D8B030D-6E8A-4147-A177-3AD203B41FA5}">
                      <a16:colId xmlns:a16="http://schemas.microsoft.com/office/drawing/2014/main" val="2795401335"/>
                    </a:ext>
                  </a:extLst>
                </a:gridCol>
                <a:gridCol w="2421295">
                  <a:extLst>
                    <a:ext uri="{9D8B030D-6E8A-4147-A177-3AD203B41FA5}">
                      <a16:colId xmlns:a16="http://schemas.microsoft.com/office/drawing/2014/main" val="513770565"/>
                    </a:ext>
                  </a:extLst>
                </a:gridCol>
              </a:tblGrid>
              <a:tr h="8116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solidFill>
                          <a:srgbClr val="8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EC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研究型</a:t>
                      </a:r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專門著作</a:t>
                      </a:r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、技術型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技術報告</a:t>
                      </a:r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、作品、成就證明型</a:t>
                      </a:r>
                      <a:endParaRPr lang="zh-TW" altLang="en-US" sz="2000" dirty="0">
                        <a:solidFill>
                          <a:srgbClr val="8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教學型</a:t>
                      </a:r>
                      <a:endParaRPr lang="en-US" altLang="zh-TW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教學實踐研究成果</a:t>
                      </a:r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000" dirty="0">
                        <a:solidFill>
                          <a:srgbClr val="8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857548"/>
                  </a:ext>
                </a:extLst>
              </a:tr>
              <a:tr h="574348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</a:t>
                      </a:r>
                      <a:endParaRPr lang="zh-TW" altLang="en-US" sz="2000" b="1" dirty="0">
                        <a:solidFill>
                          <a:srgbClr val="8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945861"/>
                  </a:ext>
                </a:extLst>
              </a:tr>
              <a:tr h="574348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</a:t>
                      </a:r>
                      <a:endParaRPr lang="zh-TW" altLang="en-US" sz="2000" b="1" dirty="0">
                        <a:solidFill>
                          <a:srgbClr val="8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902968"/>
                  </a:ext>
                </a:extLst>
              </a:tr>
              <a:tr h="574348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服務與輔導</a:t>
                      </a:r>
                      <a:endParaRPr lang="zh-TW" altLang="en-US" sz="2000" b="1" dirty="0">
                        <a:solidFill>
                          <a:srgbClr val="8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rgbClr val="FFEC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129316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6085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212767" y="339552"/>
            <a:ext cx="5697080" cy="7372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升等通過標準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889998" y="1450064"/>
            <a:ext cx="11302002" cy="5100033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9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法令規定</a:t>
            </a:r>
            <a:r>
              <a:rPr lang="en-US" altLang="zh-TW" sz="9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:</a:t>
            </a:r>
            <a:r>
              <a:rPr lang="zh-TW" altLang="en-US" sz="9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本校教師升等審查作業要點第</a:t>
            </a:r>
            <a:r>
              <a:rPr lang="en-US" altLang="zh-TW" sz="9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5</a:t>
            </a:r>
            <a:r>
              <a:rPr lang="zh-TW" altLang="en-US" sz="9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點</a:t>
            </a:r>
            <a:endParaRPr lang="en-US" altLang="zh-TW" sz="8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系、院教評會</a:t>
            </a:r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教師之研究、教學、服務及輔導三項成效評定分數後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，有下列情形之一者，該項為</a:t>
            </a:r>
            <a:endParaRPr lang="en-US" altLang="zh-TW" sz="8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不合格（但應敘明具體理由）；</a:t>
            </a:r>
            <a:r>
              <a:rPr lang="zh-TW" altLang="zh-TW" sz="8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任何一項不合格者不得向校教評會推薦審議</a:t>
            </a:r>
            <a:r>
              <a:rPr lang="zh-TW" altLang="zh-TW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pPr marL="0" indent="0">
              <a:buNone/>
            </a:pP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（一）</a:t>
            </a:r>
            <a:r>
              <a:rPr lang="zh-TW" altLang="zh-TW" sz="8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8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１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本項得分</a:t>
            </a:r>
            <a:r>
              <a:rPr lang="zh-TW" altLang="zh-TW" sz="8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未達二十八分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教學型升等未達二十一分者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8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２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7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專門著作、技術報告、論文、發明、作品、成就證明、研究成果有違反學術倫理之嫌經審議確定者。</a:t>
            </a:r>
            <a:endParaRPr lang="en-US" altLang="zh-TW" sz="8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（二）</a:t>
            </a:r>
            <a:r>
              <a:rPr lang="zh-TW" altLang="zh-TW" sz="8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教學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１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本項得分</a:t>
            </a:r>
            <a:r>
              <a:rPr lang="zh-TW" altLang="zh-TW" sz="8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未達二十一分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教學型升等未達二十八分者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8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２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最近五年有未經本校同意在外兼課或兼職事實經本校處分有案者。 </a:t>
            </a:r>
            <a:endParaRPr lang="en-US" altLang="zh-TW" sz="8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（三）</a:t>
            </a:r>
            <a:r>
              <a:rPr lang="zh-TW" altLang="zh-TW" sz="8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服務</a:t>
            </a:r>
            <a:r>
              <a:rPr lang="zh-TW" altLang="en-US" sz="8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TW" altLang="zh-TW" sz="8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輔導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１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本項得分</a:t>
            </a:r>
            <a:r>
              <a:rPr lang="zh-TW" altLang="zh-TW" sz="8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未達二十一分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者。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２</a:t>
            </a: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sz="7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最近五年有違反教育法令、本校規章之重大事實以及其他違法行為有損師道、校譽經處分有案者。</a:t>
            </a:r>
            <a:endParaRPr lang="zh-TW" altLang="zh-TW" sz="8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（四）</a:t>
            </a:r>
            <a:r>
              <a:rPr lang="zh-TW" altLang="zh-TW" sz="8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總分</a:t>
            </a:r>
            <a:r>
              <a:rPr lang="zh-TW" altLang="zh-TW" sz="8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未達七十分</a:t>
            </a:r>
            <a:r>
              <a:rPr lang="zh-TW" altLang="zh-TW" sz="8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zh-TW" altLang="zh-TW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17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2251339" y="710120"/>
            <a:ext cx="7091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 報 大 綱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634249" y="1582273"/>
            <a:ext cx="974711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◎</a:t>
            </a:r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教師升等制度介紹</a:t>
            </a:r>
            <a:endParaRPr lang="en-US" altLang="zh-TW" sz="32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2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8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  <a:endParaRPr lang="en-US" altLang="zh-TW" sz="28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升等參考期程及審查程序</a:t>
            </a:r>
            <a:endParaRPr lang="en-US" altLang="zh-TW" sz="28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升等門檻、配分及通過標準</a:t>
            </a:r>
            <a:endParaRPr lang="en-US" altLang="zh-TW" sz="28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en-US" sz="4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◎</a:t>
            </a:r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升等注意事項</a:t>
            </a:r>
            <a:endParaRPr lang="en-US" altLang="zh-TW" sz="3600" b="1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◎</a:t>
            </a:r>
            <a:r>
              <a:rPr lang="en-US" altLang="zh-TW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Q&amp;A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5529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477235" y="2630153"/>
            <a:ext cx="572464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升等注意事項</a:t>
            </a:r>
            <a:endParaRPr lang="en-US" altLang="zh-TW" sz="7200" b="1" u="sng" dirty="0">
              <a:ln w="9525">
                <a:solidFill>
                  <a:schemeClr val="bg1"/>
                </a:solidFill>
                <a:prstDash val="solid"/>
              </a:ln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6265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14F3C3A7-1788-497A-A08D-827E8D1A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21</a:t>
            </a:fld>
            <a:endParaRPr lang="zh-TW" altLang="en-US"/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0F0678B2-8CFB-43B2-BE01-1E76FE1A659A}"/>
              </a:ext>
            </a:extLst>
          </p:cNvPr>
          <p:cNvSpPr txBox="1">
            <a:spLocks/>
          </p:cNvSpPr>
          <p:nvPr/>
        </p:nvSpPr>
        <p:spPr>
          <a:xfrm>
            <a:off x="1212767" y="339552"/>
            <a:ext cx="5697080" cy="7372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升等準備資料</a:t>
            </a:r>
            <a:r>
              <a:rPr lang="en-US" altLang="zh-TW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43BC0AE2-72F8-48F9-BBDB-498314F18580}"/>
              </a:ext>
            </a:extLst>
          </p:cNvPr>
          <p:cNvSpPr txBox="1">
            <a:spLocks/>
          </p:cNvSpPr>
          <p:nvPr/>
        </p:nvSpPr>
        <p:spPr>
          <a:xfrm>
            <a:off x="1114566" y="1162212"/>
            <a:ext cx="9707405" cy="531090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教師升等推薦表</a:t>
            </a:r>
            <a:endParaRPr lang="en-US" altLang="zh-TW" sz="20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升等教師個人基本資料表</a:t>
            </a:r>
            <a:r>
              <a:rPr lang="en-US" altLang="zh-TW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含著作目錄一覽表</a:t>
            </a:r>
            <a:r>
              <a:rPr lang="en-US" altLang="zh-TW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代表作 </a:t>
            </a:r>
            <a:r>
              <a:rPr lang="en-US" altLang="zh-TW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技術報告、教學成果報告</a:t>
            </a:r>
            <a:r>
              <a:rPr lang="en-US" altLang="zh-TW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參考作 </a:t>
            </a:r>
            <a:r>
              <a:rPr lang="en-US" altLang="zh-TW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技術報告、教學成果報告</a:t>
            </a:r>
            <a:r>
              <a:rPr lang="en-US" altLang="zh-TW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合著人證明</a:t>
            </a:r>
            <a:endParaRPr lang="en-US" altLang="zh-TW" sz="20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TW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尚未出版著作</a:t>
            </a:r>
            <a:r>
              <a:rPr lang="en-US" altLang="zh-TW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接受證明</a:t>
            </a:r>
            <a:endParaRPr lang="en-US" altLang="zh-TW" sz="20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外審委員迴避申請單</a:t>
            </a:r>
            <a:endParaRPr lang="en-US" altLang="zh-TW" sz="20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教師升等提送各級教評會資料檢核表</a:t>
            </a:r>
            <a:endParaRPr lang="en-US" altLang="zh-TW" sz="20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zh-TW" sz="20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教師著作送審規定檢核表</a:t>
            </a:r>
            <a:endParaRPr lang="en-US" altLang="zh-TW" sz="20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TW" altLang="en-US" sz="2000" dirty="0">
                <a:solidFill>
                  <a:srgbClr val="8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可至人事室網頁「下載專區」</a:t>
            </a:r>
            <a:r>
              <a:rPr lang="en-US" altLang="zh-TW" sz="2000" dirty="0">
                <a:solidFill>
                  <a:srgbClr val="8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dirty="0">
                <a:solidFill>
                  <a:srgbClr val="8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「教師聘任升等」</a:t>
            </a:r>
            <a:r>
              <a:rPr lang="en-US" altLang="zh-TW" sz="2000" dirty="0">
                <a:solidFill>
                  <a:srgbClr val="8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dirty="0">
                <a:solidFill>
                  <a:srgbClr val="8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「升等」項下下載使用。</a:t>
            </a:r>
            <a:endParaRPr lang="en-US" altLang="zh-TW" sz="2000" dirty="0">
              <a:solidFill>
                <a:srgbClr val="80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2000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zh-TW" alt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09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863A787-8D27-44F9-8F4B-BFB97F64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22</a:t>
            </a:fld>
            <a:endParaRPr lang="zh-TW" altLang="en-US"/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E243C329-E5B3-4476-B205-3408D3E973CA}"/>
              </a:ext>
            </a:extLst>
          </p:cNvPr>
          <p:cNvSpPr txBox="1">
            <a:spLocks/>
          </p:cNvSpPr>
          <p:nvPr/>
        </p:nvSpPr>
        <p:spPr>
          <a:xfrm>
            <a:off x="609451" y="160442"/>
            <a:ext cx="5697080" cy="7372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升等準備資料</a:t>
            </a:r>
            <a:r>
              <a:rPr lang="en-US" altLang="zh-TW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7E702E4B-09FA-4F2D-ADE3-A2B6075E7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12" y="1076840"/>
            <a:ext cx="11008348" cy="5171559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BE76FE4A-B040-45EF-969C-BF5716D94C7A}"/>
              </a:ext>
            </a:extLst>
          </p:cNvPr>
          <p:cNvSpPr/>
          <p:nvPr/>
        </p:nvSpPr>
        <p:spPr>
          <a:xfrm>
            <a:off x="2375553" y="2143180"/>
            <a:ext cx="2630079" cy="45248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非以學位升等教師免填</a:t>
            </a: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CABFFF7D-E184-4C0E-B0F0-AC7530FD4F55}"/>
              </a:ext>
            </a:extLst>
          </p:cNvPr>
          <p:cNvSpPr/>
          <p:nvPr/>
        </p:nvSpPr>
        <p:spPr>
          <a:xfrm>
            <a:off x="942680" y="2102177"/>
            <a:ext cx="1027522" cy="452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箭號: 向右 6">
            <a:extLst>
              <a:ext uri="{FF2B5EF4-FFF2-40B4-BE49-F238E27FC236}">
                <a16:creationId xmlns:a16="http://schemas.microsoft.com/office/drawing/2014/main" id="{2B236F82-CF0C-4510-8341-029414D0AD5C}"/>
              </a:ext>
            </a:extLst>
          </p:cNvPr>
          <p:cNvSpPr/>
          <p:nvPr/>
        </p:nvSpPr>
        <p:spPr>
          <a:xfrm flipV="1">
            <a:off x="1927783" y="2322289"/>
            <a:ext cx="381778" cy="6721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45886CF-7B84-49FE-930B-4BC3AAEF2924}"/>
              </a:ext>
            </a:extLst>
          </p:cNvPr>
          <p:cNvSpPr/>
          <p:nvPr/>
        </p:nvSpPr>
        <p:spPr>
          <a:xfrm>
            <a:off x="2460396" y="1457859"/>
            <a:ext cx="5024486" cy="6033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A40F65E4-85F9-4236-995F-F8CEFCCC3C09}"/>
              </a:ext>
            </a:extLst>
          </p:cNvPr>
          <p:cNvSpPr/>
          <p:nvPr/>
        </p:nvSpPr>
        <p:spPr>
          <a:xfrm>
            <a:off x="4972639" y="587295"/>
            <a:ext cx="1487865" cy="45248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依格式填寫</a:t>
            </a:r>
          </a:p>
        </p:txBody>
      </p:sp>
      <p:sp>
        <p:nvSpPr>
          <p:cNvPr id="11" name="箭號: 向右 10">
            <a:extLst>
              <a:ext uri="{FF2B5EF4-FFF2-40B4-BE49-F238E27FC236}">
                <a16:creationId xmlns:a16="http://schemas.microsoft.com/office/drawing/2014/main" id="{7E0EDC24-3D35-4803-A54A-B5C9959CAC46}"/>
              </a:ext>
            </a:extLst>
          </p:cNvPr>
          <p:cNvSpPr/>
          <p:nvPr/>
        </p:nvSpPr>
        <p:spPr>
          <a:xfrm rot="17582899">
            <a:off x="5526216" y="1210874"/>
            <a:ext cx="320349" cy="5782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25EFE9A-217D-4CDC-B3AD-EBE53F482FE4}"/>
              </a:ext>
            </a:extLst>
          </p:cNvPr>
          <p:cNvSpPr/>
          <p:nvPr/>
        </p:nvSpPr>
        <p:spPr>
          <a:xfrm>
            <a:off x="10332883" y="1720390"/>
            <a:ext cx="603165" cy="6033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0E32FB80-E5AB-4756-B997-EC3354766C7E}"/>
              </a:ext>
            </a:extLst>
          </p:cNvPr>
          <p:cNvSpPr/>
          <p:nvPr/>
        </p:nvSpPr>
        <p:spPr>
          <a:xfrm>
            <a:off x="10074877" y="2731057"/>
            <a:ext cx="1945065" cy="45248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附合著人證明</a:t>
            </a:r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0F45748B-BBA6-4901-B143-B68978FFAF56}"/>
              </a:ext>
            </a:extLst>
          </p:cNvPr>
          <p:cNvSpPr/>
          <p:nvPr/>
        </p:nvSpPr>
        <p:spPr>
          <a:xfrm rot="5400000">
            <a:off x="10400765" y="2489118"/>
            <a:ext cx="378782" cy="70225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92027EF-C0A0-4917-A479-73A07EF3FC88}"/>
              </a:ext>
            </a:extLst>
          </p:cNvPr>
          <p:cNvSpPr/>
          <p:nvPr/>
        </p:nvSpPr>
        <p:spPr>
          <a:xfrm>
            <a:off x="7766002" y="1069767"/>
            <a:ext cx="1162786" cy="10734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箭號: 向右 15">
            <a:extLst>
              <a:ext uri="{FF2B5EF4-FFF2-40B4-BE49-F238E27FC236}">
                <a16:creationId xmlns:a16="http://schemas.microsoft.com/office/drawing/2014/main" id="{F064D5CE-508F-4D78-85EA-F10E6037E39C}"/>
              </a:ext>
            </a:extLst>
          </p:cNvPr>
          <p:cNvSpPr/>
          <p:nvPr/>
        </p:nvSpPr>
        <p:spPr>
          <a:xfrm rot="5400000" flipV="1">
            <a:off x="8115053" y="2344438"/>
            <a:ext cx="350231" cy="7022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D0A9D235-59DC-4234-B88E-CB9D298964E7}"/>
              </a:ext>
            </a:extLst>
          </p:cNvPr>
          <p:cNvSpPr/>
          <p:nvPr/>
        </p:nvSpPr>
        <p:spPr>
          <a:xfrm>
            <a:off x="7282525" y="2625943"/>
            <a:ext cx="1945065" cy="45248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與所附著作一致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64090520-9E6D-4914-BE9C-AAE566A003A3}"/>
              </a:ext>
            </a:extLst>
          </p:cNvPr>
          <p:cNvSpPr/>
          <p:nvPr/>
        </p:nvSpPr>
        <p:spPr>
          <a:xfrm>
            <a:off x="8984087" y="987761"/>
            <a:ext cx="1292233" cy="10734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箭號: 向右 18">
            <a:extLst>
              <a:ext uri="{FF2B5EF4-FFF2-40B4-BE49-F238E27FC236}">
                <a16:creationId xmlns:a16="http://schemas.microsoft.com/office/drawing/2014/main" id="{AC626E63-F603-433C-8866-0E2BBCE35E0A}"/>
              </a:ext>
            </a:extLst>
          </p:cNvPr>
          <p:cNvSpPr/>
          <p:nvPr/>
        </p:nvSpPr>
        <p:spPr>
          <a:xfrm rot="5400000" flipV="1">
            <a:off x="9179921" y="2715581"/>
            <a:ext cx="1277923" cy="70225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1BCFD411-4E60-46FA-A0D9-150643DA3C91}"/>
              </a:ext>
            </a:extLst>
          </p:cNvPr>
          <p:cNvSpPr/>
          <p:nvPr/>
        </p:nvSpPr>
        <p:spPr>
          <a:xfrm>
            <a:off x="8928788" y="3468345"/>
            <a:ext cx="1945065" cy="45248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附接受證明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69BDF75A-9F25-48DE-BB2E-CC1A0B5E15AB}"/>
              </a:ext>
            </a:extLst>
          </p:cNvPr>
          <p:cNvSpPr/>
          <p:nvPr/>
        </p:nvSpPr>
        <p:spPr>
          <a:xfrm>
            <a:off x="942680" y="3472012"/>
            <a:ext cx="1027522" cy="72920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箭號: 向右 21">
            <a:extLst>
              <a:ext uri="{FF2B5EF4-FFF2-40B4-BE49-F238E27FC236}">
                <a16:creationId xmlns:a16="http://schemas.microsoft.com/office/drawing/2014/main" id="{8BC79067-1E26-4225-AB2F-4D5E94FB5EA8}"/>
              </a:ext>
            </a:extLst>
          </p:cNvPr>
          <p:cNvSpPr/>
          <p:nvPr/>
        </p:nvSpPr>
        <p:spPr>
          <a:xfrm>
            <a:off x="2036189" y="3783799"/>
            <a:ext cx="327449" cy="7176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DB950446-D834-4781-B192-095466B81A1C}"/>
              </a:ext>
            </a:extLst>
          </p:cNvPr>
          <p:cNvSpPr/>
          <p:nvPr/>
        </p:nvSpPr>
        <p:spPr>
          <a:xfrm>
            <a:off x="2432192" y="3580414"/>
            <a:ext cx="3164887" cy="45248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須以技術報告格式填寫</a:t>
            </a:r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D4E774BA-F23F-4C76-BE0A-FB99DFA2E794}"/>
              </a:ext>
            </a:extLst>
          </p:cNvPr>
          <p:cNvSpPr/>
          <p:nvPr/>
        </p:nvSpPr>
        <p:spPr>
          <a:xfrm>
            <a:off x="9227590" y="4138228"/>
            <a:ext cx="2436173" cy="930925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自該刊物出具接受證明之日起一年內發表。</a:t>
            </a:r>
          </a:p>
        </p:txBody>
      </p:sp>
      <p:sp>
        <p:nvSpPr>
          <p:cNvPr id="25" name="箭號: 向右 24">
            <a:extLst>
              <a:ext uri="{FF2B5EF4-FFF2-40B4-BE49-F238E27FC236}">
                <a16:creationId xmlns:a16="http://schemas.microsoft.com/office/drawing/2014/main" id="{8356E73A-8402-4F69-ABF2-4ACD4E77AC81}"/>
              </a:ext>
            </a:extLst>
          </p:cNvPr>
          <p:cNvSpPr/>
          <p:nvPr/>
        </p:nvSpPr>
        <p:spPr>
          <a:xfrm rot="5400000">
            <a:off x="9704709" y="4042204"/>
            <a:ext cx="348790" cy="45719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5CBA77D0-E1F5-4EE1-A4ED-A19B3E818658}"/>
              </a:ext>
            </a:extLst>
          </p:cNvPr>
          <p:cNvSpPr/>
          <p:nvPr/>
        </p:nvSpPr>
        <p:spPr>
          <a:xfrm>
            <a:off x="3160906" y="4255566"/>
            <a:ext cx="2436173" cy="930925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通過後，自升等生效日起一年內發表。</a:t>
            </a:r>
          </a:p>
        </p:txBody>
      </p:sp>
      <p:sp>
        <p:nvSpPr>
          <p:cNvPr id="27" name="箭號: 向右 26">
            <a:extLst>
              <a:ext uri="{FF2B5EF4-FFF2-40B4-BE49-F238E27FC236}">
                <a16:creationId xmlns:a16="http://schemas.microsoft.com/office/drawing/2014/main" id="{C04810FC-D76B-41B9-BD50-14EF5D9CD893}"/>
              </a:ext>
            </a:extLst>
          </p:cNvPr>
          <p:cNvSpPr/>
          <p:nvPr/>
        </p:nvSpPr>
        <p:spPr>
          <a:xfrm rot="5400000">
            <a:off x="4488678" y="4145444"/>
            <a:ext cx="348790" cy="45719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06CE9386-5222-4EE4-93C5-6E667E99715D}"/>
              </a:ext>
            </a:extLst>
          </p:cNvPr>
          <p:cNvSpPr/>
          <p:nvPr/>
        </p:nvSpPr>
        <p:spPr>
          <a:xfrm>
            <a:off x="985098" y="5094966"/>
            <a:ext cx="942685" cy="60718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箭號: 向右 28">
            <a:extLst>
              <a:ext uri="{FF2B5EF4-FFF2-40B4-BE49-F238E27FC236}">
                <a16:creationId xmlns:a16="http://schemas.microsoft.com/office/drawing/2014/main" id="{2ABB386A-D9A6-4C3E-A205-391DC1DEFD5C}"/>
              </a:ext>
            </a:extLst>
          </p:cNvPr>
          <p:cNvSpPr/>
          <p:nvPr/>
        </p:nvSpPr>
        <p:spPr>
          <a:xfrm rot="18180482" flipV="1">
            <a:off x="1722257" y="4600005"/>
            <a:ext cx="1315970" cy="7928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25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415825F1-9EA7-4607-9877-D62C16ECF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23</a:t>
            </a:fld>
            <a:endParaRPr lang="zh-TW" altLang="en-US"/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25049D97-2561-4DC4-B170-28DF09482C77}"/>
              </a:ext>
            </a:extLst>
          </p:cNvPr>
          <p:cNvSpPr txBox="1">
            <a:spLocks/>
          </p:cNvSpPr>
          <p:nvPr/>
        </p:nvSpPr>
        <p:spPr>
          <a:xfrm>
            <a:off x="1212767" y="339552"/>
            <a:ext cx="5697080" cy="7372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審查注意事項</a:t>
            </a:r>
            <a:r>
              <a:rPr lang="en-US" altLang="zh-TW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1822E80-0CD9-42C7-BF35-1A6A70CF6E21}"/>
              </a:ext>
            </a:extLst>
          </p:cNvPr>
          <p:cNvSpPr txBox="1"/>
          <p:nvPr/>
        </p:nvSpPr>
        <p:spPr>
          <a:xfrm>
            <a:off x="772999" y="1263191"/>
            <a:ext cx="1084082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各系教評會辦理資格審查時，除確認教師是否符合教育人員任用條例第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條、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16-1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條、第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條及第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條各職級任用資格條件外，如以應用技術或教學實踐研究升等教師，尚須確認是否符合本校教師聘任暨升等辦法第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條或第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條各款之基本申請條件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須檢附檢核表及佐證資料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，始得提出升等。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升等代表著作合著人證明部分，如有多人合著，請老師清楚敘明每位合著者之貢獻度及主要負責的部分。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(ex. A(%):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訂定研究方向、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B(%):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訂定研究方向和部分內文撰寫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以作品、成就證明或技術報告送審通過者，應依規定公開出版發行。如未能於升等生效日起一年內公開出版發行者，本校應撤銷該等級之教師資格及追繳其教師證書，並報送教育部廢止該等級教師資格及註銷該等級教師證書。</a:t>
            </a:r>
            <a:r>
              <a:rPr lang="en-US" altLang="zh-TW" sz="1200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1200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本校教師聘任暨升等辦法第</a:t>
            </a:r>
            <a:r>
              <a:rPr lang="en-US" altLang="zh-TW" sz="1200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1200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en-US" altLang="zh-TW" sz="1200" dirty="0">
                <a:solidFill>
                  <a:srgbClr val="00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en-US" sz="2000" dirty="0">
                <a:latin typeface="PMingLiU" panose="02020500000000000000" pitchFamily="18" charset="-120"/>
                <a:ea typeface="PMingLiU" panose="02020500000000000000" pitchFamily="18" charset="-120"/>
                <a:cs typeface="Times New Roman" panose="02020603050405020304" pitchFamily="18" charset="0"/>
              </a:rPr>
              <a:t>「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DOI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」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非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出版公開發行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依教育部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103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日臺教高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字第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1020184947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號函釋說明，所稱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DOI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Digital Object Identifier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係為數位物件識別號碼，透過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DOI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僅能查詢數位資料之註冊資訊，故教師升等著作即使可由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DOI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方式查詢其註冊碼或著作部分內容，尚難據以認定其是否符合上開規定所稱「出版公開發行」。</a:t>
            </a:r>
            <a:r>
              <a:rPr lang="en-US" altLang="zh-TW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教育部</a:t>
            </a:r>
            <a:r>
              <a:rPr lang="en-US" altLang="zh-TW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103</a:t>
            </a:r>
            <a:r>
              <a:rPr lang="zh-TW" altLang="en-US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日臺教高</a:t>
            </a:r>
            <a:r>
              <a:rPr lang="en-US" altLang="zh-TW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字第</a:t>
            </a:r>
            <a:r>
              <a:rPr lang="en-US" altLang="zh-TW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1020184947</a:t>
            </a:r>
            <a:r>
              <a:rPr lang="zh-TW" altLang="en-US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號函</a:t>
            </a:r>
            <a:r>
              <a:rPr lang="en-US" altLang="zh-TW" sz="1400" dirty="0">
                <a:solidFill>
                  <a:srgbClr val="8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000" dirty="0">
              <a:solidFill>
                <a:srgbClr val="8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4184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A111AE1-F037-472F-B213-9B179271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24</a:t>
            </a:fld>
            <a:endParaRPr lang="zh-TW" altLang="en-US"/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BD2C076F-327C-4D16-ABAA-5F8CA731E197}"/>
              </a:ext>
            </a:extLst>
          </p:cNvPr>
          <p:cNvSpPr txBox="1">
            <a:spLocks/>
          </p:cNvSpPr>
          <p:nvPr/>
        </p:nvSpPr>
        <p:spPr>
          <a:xfrm>
            <a:off x="1212767" y="339552"/>
            <a:ext cx="5697080" cy="7372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審查注意事項</a:t>
            </a:r>
            <a:r>
              <a:rPr lang="en-US" altLang="zh-TW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4BE92DC-1792-4E1A-9DE5-3FE1B676E022}"/>
              </a:ext>
            </a:extLst>
          </p:cNvPr>
          <p:cNvSpPr txBox="1"/>
          <p:nvPr/>
        </p:nvSpPr>
        <p:spPr>
          <a:xfrm>
            <a:off x="914401" y="1263191"/>
            <a:ext cx="6249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系、院教評會開會時，務必確認以下事項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ECFD2A3-9004-4C83-A07E-F6D2C6B2C34B}"/>
              </a:ext>
            </a:extLst>
          </p:cNvPr>
          <p:cNvSpPr txBox="1"/>
          <p:nvPr/>
        </p:nvSpPr>
        <p:spPr>
          <a:xfrm>
            <a:off x="1074655" y="1760704"/>
            <a:ext cx="99727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是否達開議及決議門檻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應經委員三分之二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以上出席及出席委員三分之二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以上審議通過。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投票採無記名方式行之。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審議教授職級之升等案，出席委員須為教授職級。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F07BA87-49DF-4096-A977-4277EF89D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850848"/>
              </p:ext>
            </p:extLst>
          </p:nvPr>
        </p:nvGraphicFramePr>
        <p:xfrm>
          <a:off x="1466390" y="2482479"/>
          <a:ext cx="9650955" cy="2047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4043">
                  <a:extLst>
                    <a:ext uri="{9D8B030D-6E8A-4147-A177-3AD203B41FA5}">
                      <a16:colId xmlns:a16="http://schemas.microsoft.com/office/drawing/2014/main" val="4052911756"/>
                    </a:ext>
                  </a:extLst>
                </a:gridCol>
                <a:gridCol w="453207">
                  <a:extLst>
                    <a:ext uri="{9D8B030D-6E8A-4147-A177-3AD203B41FA5}">
                      <a16:colId xmlns:a16="http://schemas.microsoft.com/office/drawing/2014/main" val="2270947469"/>
                    </a:ext>
                  </a:extLst>
                </a:gridCol>
                <a:gridCol w="471706">
                  <a:extLst>
                    <a:ext uri="{9D8B030D-6E8A-4147-A177-3AD203B41FA5}">
                      <a16:colId xmlns:a16="http://schemas.microsoft.com/office/drawing/2014/main" val="2084177315"/>
                    </a:ext>
                  </a:extLst>
                </a:gridCol>
                <a:gridCol w="656688">
                  <a:extLst>
                    <a:ext uri="{9D8B030D-6E8A-4147-A177-3AD203B41FA5}">
                      <a16:colId xmlns:a16="http://schemas.microsoft.com/office/drawing/2014/main" val="2628352600"/>
                    </a:ext>
                  </a:extLst>
                </a:gridCol>
                <a:gridCol w="527201">
                  <a:extLst>
                    <a:ext uri="{9D8B030D-6E8A-4147-A177-3AD203B41FA5}">
                      <a16:colId xmlns:a16="http://schemas.microsoft.com/office/drawing/2014/main" val="1739787817"/>
                    </a:ext>
                  </a:extLst>
                </a:gridCol>
                <a:gridCol w="823173">
                  <a:extLst>
                    <a:ext uri="{9D8B030D-6E8A-4147-A177-3AD203B41FA5}">
                      <a16:colId xmlns:a16="http://schemas.microsoft.com/office/drawing/2014/main" val="3023122055"/>
                    </a:ext>
                  </a:extLst>
                </a:gridCol>
                <a:gridCol w="1937122">
                  <a:extLst>
                    <a:ext uri="{9D8B030D-6E8A-4147-A177-3AD203B41FA5}">
                      <a16:colId xmlns:a16="http://schemas.microsoft.com/office/drawing/2014/main" val="2072462447"/>
                    </a:ext>
                  </a:extLst>
                </a:gridCol>
                <a:gridCol w="4037815">
                  <a:extLst>
                    <a:ext uri="{9D8B030D-6E8A-4147-A177-3AD203B41FA5}">
                      <a16:colId xmlns:a16="http://schemas.microsoft.com/office/drawing/2014/main" val="30942099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TW" altLang="en-US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委員總數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(A)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開議門檻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(B)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請假人數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(C)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迴避人數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(D)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實際出席人數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(E)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是否符合開議門檻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(E) ≥ (B)</a:t>
                      </a:r>
                      <a:r>
                        <a:rPr lang="zh-TW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】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說明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506806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範例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zh-TW" altLang="en-US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1400" kern="15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400" kern="15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  <a:endParaRPr lang="zh-TW" sz="1400" kern="15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符合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zh-TW" altLang="zh-TW" sz="15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計算開議門檻時，以</a:t>
                      </a:r>
                      <a:r>
                        <a:rPr lang="zh-TW" altLang="zh-TW" sz="1500" u="heavy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委員總數</a:t>
                      </a:r>
                      <a:r>
                        <a:rPr lang="en-US" altLang="zh-TW" sz="15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*2/3</a:t>
                      </a:r>
                      <a:r>
                        <a:rPr lang="zh-TW" altLang="zh-TW" sz="15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計算。</a:t>
                      </a:r>
                      <a:endParaRPr lang="en-US" altLang="zh-TW" sz="1500" kern="12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zh-TW" altLang="zh-TW" sz="15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請假及迴避人員不列入實際出席人數計算，故予以扣除後，實際出席人數仍須大於或等於開議門檻，始得開議。</a:t>
                      </a:r>
                      <a:endParaRPr lang="zh-TW" altLang="en-US" sz="15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604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範例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endParaRPr lang="zh-TW" sz="1400" kern="15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  <a:endParaRPr lang="zh-TW" sz="1400" kern="15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不符合</a:t>
                      </a:r>
                      <a:endParaRPr lang="en-US" altLang="zh-TW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流會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376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範例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altLang="en-US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endParaRPr lang="zh-TW" sz="1400" kern="15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  <a:endParaRPr lang="zh-TW" sz="1400" kern="15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  <a:endParaRPr lang="zh-TW" sz="1400" kern="15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kern="15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5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  <a:endParaRPr lang="zh-TW" sz="1400" kern="15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不符合</a:t>
                      </a:r>
                      <a:endParaRPr lang="en-US" altLang="zh-TW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專簽</a:t>
                      </a:r>
                      <a:r>
                        <a:rPr lang="zh-TW" altLang="zh-TW" sz="14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個案臨時委員</a:t>
                      </a:r>
                      <a:r>
                        <a:rPr lang="en-US" altLang="zh-TW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054234"/>
                  </a:ext>
                </a:extLst>
              </a:tr>
            </a:tbl>
          </a:graphicData>
        </a:graphic>
      </p:graphicFrame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FD79BDBC-6DEA-4BC1-B1A7-234DFF38E900}"/>
              </a:ext>
            </a:extLst>
          </p:cNvPr>
          <p:cNvCxnSpPr/>
          <p:nvPr/>
        </p:nvCxnSpPr>
        <p:spPr>
          <a:xfrm>
            <a:off x="6363092" y="5009956"/>
            <a:ext cx="348792" cy="0"/>
          </a:xfrm>
          <a:prstGeom prst="straightConnector1">
            <a:avLst/>
          </a:prstGeom>
          <a:ln w="28575">
            <a:solidFill>
              <a:srgbClr val="8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A3436C95-D7BB-4111-B7AA-79162AE4CFF6}"/>
              </a:ext>
            </a:extLst>
          </p:cNvPr>
          <p:cNvSpPr/>
          <p:nvPr/>
        </p:nvSpPr>
        <p:spPr>
          <a:xfrm>
            <a:off x="4387652" y="4666290"/>
            <a:ext cx="1904215" cy="6873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委員能否線上出席並投票</a:t>
            </a:r>
            <a:r>
              <a:rPr lang="en-US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sz="1600" dirty="0"/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id="{A2F38E0E-84D0-4858-A3FB-0FBE8362F00F}"/>
              </a:ext>
            </a:extLst>
          </p:cNvPr>
          <p:cNvSpPr/>
          <p:nvPr/>
        </p:nvSpPr>
        <p:spPr>
          <a:xfrm>
            <a:off x="6783109" y="4670611"/>
            <a:ext cx="975151" cy="67828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不能</a:t>
            </a:r>
          </a:p>
        </p:txBody>
      </p:sp>
    </p:spTree>
    <p:extLst>
      <p:ext uri="{BB962C8B-B14F-4D97-AF65-F5344CB8AC3E}">
        <p14:creationId xmlns:p14="http://schemas.microsoft.com/office/powerpoint/2010/main" val="268280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4438" y="3639140"/>
            <a:ext cx="10178322" cy="923330"/>
          </a:xfrm>
        </p:spPr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25</a:t>
            </a:fld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2877910" y="3199895"/>
            <a:ext cx="658468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8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~Thank You~</a:t>
            </a:r>
            <a:endParaRPr lang="zh-TW" altLang="en-US" sz="88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2562086" y="2184232"/>
            <a:ext cx="710963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簡報結束，謝謝聆聽</a:t>
            </a:r>
            <a:endParaRPr lang="zh-TW" altLang="en-US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7350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90579" y="2484548"/>
            <a:ext cx="634019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60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教師升等制度介紹</a:t>
            </a:r>
            <a:endParaRPr lang="en-US" altLang="zh-TW" sz="6000" b="1" u="sng" dirty="0">
              <a:ln w="9525">
                <a:solidFill>
                  <a:schemeClr val="bg1"/>
                </a:solidFill>
                <a:prstDash val="solid"/>
              </a:ln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  <a:r>
              <a:rPr lang="en-US" altLang="zh-TW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endParaRPr lang="zh-TW" altLang="en-US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42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7" y="282471"/>
            <a:ext cx="5401645" cy="793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251677" y="1321598"/>
            <a:ext cx="7612404" cy="584775"/>
          </a:xfrm>
          <a:prstGeom prst="rect">
            <a:avLst/>
          </a:prstGeom>
          <a:solidFill>
            <a:srgbClr val="FFF0D1"/>
          </a:solidFill>
          <a:ln w="381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一、學術研究</a:t>
            </a:r>
            <a:r>
              <a:rPr lang="en-US" altLang="zh-TW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專門著作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1251676" y="2361230"/>
            <a:ext cx="7612405" cy="584775"/>
          </a:xfrm>
          <a:prstGeom prst="rect">
            <a:avLst/>
          </a:prstGeom>
          <a:solidFill>
            <a:srgbClr val="FFF0D1"/>
          </a:solidFill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二、技術研發</a:t>
            </a:r>
            <a:r>
              <a:rPr lang="en-US" altLang="zh-TW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技術報告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1251676" y="3335246"/>
            <a:ext cx="7612406" cy="584775"/>
          </a:xfrm>
          <a:prstGeom prst="rect">
            <a:avLst/>
          </a:prstGeom>
          <a:solidFill>
            <a:srgbClr val="FFF0D1"/>
          </a:solidFill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三、教學實踐研究</a:t>
            </a:r>
            <a:r>
              <a:rPr lang="en-US" altLang="zh-TW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技術報告</a:t>
            </a:r>
            <a:r>
              <a:rPr lang="en-US" altLang="zh-TW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專門著作</a:t>
            </a:r>
            <a:r>
              <a:rPr lang="en-US" altLang="zh-TW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2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235439" y="4414057"/>
            <a:ext cx="7628642" cy="584775"/>
          </a:xfrm>
          <a:prstGeom prst="rect">
            <a:avLst/>
          </a:prstGeom>
          <a:solidFill>
            <a:srgbClr val="FFF0D1"/>
          </a:solidFill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四、文藝創作展演</a:t>
            </a:r>
            <a:r>
              <a:rPr lang="en-US" altLang="zh-TW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作品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235439" y="5478811"/>
            <a:ext cx="7628642" cy="584775"/>
          </a:xfrm>
          <a:prstGeom prst="rect">
            <a:avLst/>
          </a:prstGeom>
          <a:solidFill>
            <a:srgbClr val="FFF0D1"/>
          </a:solidFill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五、體育競賽</a:t>
            </a:r>
            <a:r>
              <a:rPr lang="en-US" altLang="zh-TW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成就證明</a:t>
            </a:r>
          </a:p>
        </p:txBody>
      </p:sp>
    </p:spTree>
    <p:extLst>
      <p:ext uri="{BB962C8B-B14F-4D97-AF65-F5344CB8AC3E}">
        <p14:creationId xmlns:p14="http://schemas.microsoft.com/office/powerpoint/2010/main" val="419231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30086" y="286554"/>
            <a:ext cx="9220199" cy="867917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(1)-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學術研究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專門著作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859792" y="1389809"/>
            <a:ext cx="10443518" cy="111105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法令規定</a:t>
            </a: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本校教師聘任暨升等辦法第</a:t>
            </a: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endParaRPr lang="en-US" altLang="zh-TW" sz="2000" dirty="0">
              <a:solidFill>
                <a:srgbClr val="0000FF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000" dirty="0">
                <a:effectLst/>
              </a:rPr>
              <a:t>       </a:t>
            </a:r>
            <a:r>
              <a:rPr lang="zh-TW" altLang="en-US" sz="20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教師在該學術領域之研究成果有具體貢獻者，得以專門著作送審。</a:t>
            </a:r>
            <a:endParaRPr lang="en-US" altLang="zh-TW" sz="2000" dirty="0">
              <a:solidFill>
                <a:schemeClr val="tx1"/>
              </a:solidFill>
              <a:effectLst/>
              <a:highlight>
                <a:srgbClr val="FFFF00"/>
              </a:highligh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5" name="內容版面配置區 2"/>
          <p:cNvSpPr>
            <a:spLocks noGrp="1"/>
          </p:cNvSpPr>
          <p:nvPr>
            <p:ph sz="quarter" idx="4294967295"/>
          </p:nvPr>
        </p:nvSpPr>
        <p:spPr>
          <a:xfrm>
            <a:off x="984264" y="2498725"/>
            <a:ext cx="10444162" cy="45561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審查範圍</a:t>
            </a: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>
          <a:xfrm>
            <a:off x="1309299" y="2909182"/>
            <a:ext cx="10444162" cy="290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為已出版公開發行或經出版社出具證明將出版公開發行之專書。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於國內外學術或專業刊物發表，或具正式審查程序，並得公開及利用之電子期刊，或經 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前開刊物，出具證明將定期發表。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在國內外具有正式審查程序研討會發表，且集結成冊出版公開發行、以光碟發行或於網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路公開發行之著作。</a:t>
            </a:r>
            <a:endParaRPr lang="en-US" altLang="zh-TW" sz="2000" dirty="0">
              <a:highlight>
                <a:srgbClr val="FFFF00"/>
              </a:highligh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6953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74009" y="551354"/>
            <a:ext cx="10178322" cy="867917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技術研發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技術報告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1141411" y="1557504"/>
            <a:ext cx="10443518" cy="410617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法令規定</a:t>
            </a: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本校教師聘任暨升等辦法第</a:t>
            </a: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dirty="0">
              <a:solidFill>
                <a:srgbClr val="0000FF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應</a:t>
            </a: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用技術型升等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得以</a:t>
            </a:r>
            <a:r>
              <a:rPr lang="zh-TW" altLang="en-US" sz="1800" b="1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應用技術報告</a:t>
            </a: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替代專門著作送審。</a:t>
            </a:r>
            <a:endParaRPr lang="en-US" altLang="zh-TW" sz="180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ClrTx/>
              <a:buNone/>
            </a:pP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(2)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應用技術送審代表成果應附整體作品之</a:t>
            </a:r>
            <a:r>
              <a:rPr lang="zh-TW" altLang="zh-TW" sz="1800" b="1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書面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報告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技術報告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，內容應包括</a:t>
            </a:r>
            <a:r>
              <a:rPr lang="zh-TW" altLang="zh-TW" sz="1800" b="1" u="sng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研發理念</a:t>
            </a:r>
            <a:r>
              <a:rPr lang="zh-TW" altLang="zh-TW" sz="1800" b="1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1800" b="1" u="sng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學理基礎</a:t>
            </a:r>
            <a:r>
              <a:rPr lang="zh-TW" altLang="zh-TW" sz="1800" b="1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1800" b="1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ClrTx/>
              <a:buNone/>
            </a:pPr>
            <a:r>
              <a:rPr lang="en-US" altLang="zh-TW" sz="1800" b="1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zh-TW" sz="1800" b="1" u="sng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主題內容</a:t>
            </a:r>
            <a:r>
              <a:rPr lang="zh-TW" altLang="zh-TW" sz="1800" b="1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1800" b="1" u="sng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方法技巧</a:t>
            </a:r>
            <a:r>
              <a:rPr lang="zh-TW" altLang="zh-TW" sz="1800" b="1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TW" altLang="zh-TW" sz="1800" b="1" u="sng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成果貢獻</a:t>
            </a:r>
            <a:r>
              <a:rPr lang="zh-TW" altLang="zh-TW" sz="18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800" dirty="0"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審查範圍：</a:t>
            </a:r>
          </a:p>
          <a:p>
            <a:pPr marL="0" lvl="0" indent="0">
              <a:buClrTx/>
              <a:buNone/>
            </a:pPr>
            <a:r>
              <a:rPr lang="zh-TW" altLang="en-US" sz="20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有關專利、技術移轉或創新之成果。</a:t>
            </a:r>
            <a:endParaRPr lang="en-US" altLang="zh-TW" sz="180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>
              <a:buClrTx/>
              <a:buNone/>
            </a:pP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有關專業、管理之個案研究，全國性或國際性技術競賽獎項，經整理分析具整體性及獨特見解貢</a:t>
            </a:r>
            <a:endParaRPr lang="en-US" altLang="zh-TW" sz="180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>
              <a:buClrTx/>
              <a:buNone/>
            </a:pPr>
            <a:r>
              <a:rPr lang="en-US" altLang="zh-TW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獻之成果。</a:t>
            </a:r>
            <a:endParaRPr lang="en-US" altLang="zh-TW" sz="180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>
              <a:buClrTx/>
              <a:buNone/>
            </a:pP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有關產學合作、技術應用及衍生成果或改善專案具有特殊貢獻之研發成果。</a:t>
            </a:r>
            <a:endParaRPr lang="en-US" altLang="zh-TW" sz="180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518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9801" y="235744"/>
            <a:ext cx="10178322" cy="720965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技術研發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技術報告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826149" y="3939075"/>
            <a:ext cx="10264580" cy="3942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8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18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年資計算期限</a:t>
            </a:r>
            <a:endParaRPr lang="en-US" altLang="zh-TW" sz="1800" dirty="0">
              <a:solidFill>
                <a:srgbClr val="0000FF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7</a:t>
            </a:fld>
            <a:endParaRPr lang="zh-TW" altLang="en-US"/>
          </a:p>
        </p:txBody>
      </p:sp>
      <p:sp>
        <p:nvSpPr>
          <p:cNvPr id="4" name="內容版面配置區 2"/>
          <p:cNvSpPr>
            <a:spLocks noGrp="1"/>
          </p:cNvSpPr>
          <p:nvPr>
            <p:ph sz="quarter" idx="4294967295"/>
          </p:nvPr>
        </p:nvSpPr>
        <p:spPr>
          <a:xfrm>
            <a:off x="792962" y="908050"/>
            <a:ext cx="10560050" cy="4254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altLang="zh-TW" sz="1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升等條件</a:t>
            </a:r>
            <a:endParaRPr lang="en-US" altLang="zh-TW" sz="18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1016729" y="1272474"/>
            <a:ext cx="10560050" cy="2666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l"/>
            </a:pP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教師須符合下列各職級升等條件之一，始得以應用技術報告申請升等：</a:t>
            </a: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具有發表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或已被接受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於國內外學術刊物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SCI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SSCI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TSSCI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EI(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折半計算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論文及發明專利證明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，升等教授</a:t>
            </a:r>
            <a:r>
              <a:rPr lang="zh-TW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endParaRPr lang="en-US" altLang="zh-TW" sz="1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件、副教授</a:t>
            </a:r>
            <a:r>
              <a:rPr lang="zh-TW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件、助理教授</a:t>
            </a:r>
            <a:r>
              <a:rPr lang="zh-TW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件。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技術移轉金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含專利技轉、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know-how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技轉及先期技轉金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，實收入總額升等教授達</a:t>
            </a:r>
            <a:r>
              <a:rPr lang="en-US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120</a:t>
            </a:r>
            <a:r>
              <a:rPr lang="zh-TW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以上、副教授達</a:t>
            </a:r>
            <a:r>
              <a:rPr lang="en-US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90</a:t>
            </a:r>
            <a:r>
              <a:rPr lang="zh-TW" altLang="zh-TW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以上、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助理教授達</a:t>
            </a:r>
            <a:r>
              <a:rPr lang="en-US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60</a:t>
            </a:r>
            <a:r>
              <a:rPr lang="zh-TW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以上。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產學合作計畫管理費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累計金額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擔任計畫主持人且為企業出資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，升等教授達</a:t>
            </a:r>
            <a:r>
              <a:rPr lang="en-US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75</a:t>
            </a:r>
            <a:r>
              <a:rPr lang="zh-TW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以上、副教授達</a:t>
            </a:r>
            <a:r>
              <a:rPr lang="en-US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60</a:t>
            </a:r>
            <a:r>
              <a:rPr lang="zh-TW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以上、助理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教授達</a:t>
            </a:r>
            <a:r>
              <a:rPr lang="en-US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45</a:t>
            </a:r>
            <a:r>
              <a:rPr lang="zh-TW" altLang="zh-TW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以上。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>
          <a:xfrm>
            <a:off x="1047070" y="4296767"/>
            <a:ext cx="10264580" cy="223001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教師</a:t>
            </a:r>
            <a:r>
              <a:rPr lang="zh-TW" altLang="zh-TW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七年內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累計研發成果未達前項各款條件之一者，若其前項第一至第三款研發成果分別除以各職級應達基礎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數合計後，</a:t>
            </a:r>
            <a:r>
              <a:rPr lang="zh-TW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數值大於</a:t>
            </a:r>
            <a:r>
              <a:rPr lang="en-US" altLang="zh-TW" sz="16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zh-TW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，亦符合以應用技術報告申請升等各職級教師資格。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以「教授」為例：論文及發明專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  利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=0.6+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技術移轉金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120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=0.8+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產學合作管理費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55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75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=0.7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，相加等於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2.1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前項各職級所列發明專利、技術移轉金、產學合作計畫管理費等，須為七年內且為取得前一職級後與升等技術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SzPct val="100000"/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  相關之成果。</a:t>
            </a:r>
          </a:p>
        </p:txBody>
      </p:sp>
    </p:spTree>
    <p:extLst>
      <p:ext uri="{BB962C8B-B14F-4D97-AF65-F5344CB8AC3E}">
        <p14:creationId xmlns:p14="http://schemas.microsoft.com/office/powerpoint/2010/main" val="1052476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63658" y="425431"/>
            <a:ext cx="10178322" cy="895909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教學實踐研究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技術報告</a:t>
            </a:r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1027743" y="1321340"/>
            <a:ext cx="10650153" cy="47444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法令規定</a:t>
            </a: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本校教師聘任暨升等辦法第</a:t>
            </a: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dirty="0">
              <a:solidFill>
                <a:srgbClr val="0000FF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000" dirty="0">
              <a:solidFill>
                <a:srgbClr val="0000FF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審查範圍：</a:t>
            </a:r>
          </a:p>
          <a:p>
            <a:pPr marL="0" indent="0">
              <a:buNone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000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363644" y="1801814"/>
            <a:ext cx="96837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Tx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教學型升等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得以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教學實踐研究成果技術報告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替代專門著作送審。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ClrTx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教學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型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升等送審代表成果應附整體作品之書面報告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教學成果技術報告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，內容應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ClrTx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包括</a:t>
            </a:r>
            <a:r>
              <a:rPr lang="zh-TW" altLang="en-US" sz="2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教學實踐研究動機與主題</a:t>
            </a:r>
            <a:r>
              <a:rPr lang="zh-TW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相關文獻探討</a:t>
            </a:r>
            <a:r>
              <a:rPr lang="zh-TW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教學設計與研究方法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研究成果</a:t>
            </a:r>
            <a:endParaRPr lang="en-US" altLang="zh-TW" sz="2000" b="1" u="sng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ClrTx/>
            </a:pP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2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及學生學習成效</a:t>
            </a:r>
            <a:r>
              <a:rPr lang="zh-TW" altLang="en-US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方法或應用之創新及貢獻</a:t>
            </a:r>
            <a:r>
              <a:rPr lang="zh-TW" altLang="zh-TW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363644" y="3889960"/>
            <a:ext cx="94878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Tx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課程設計、教材、教法、教具、科技媒體運用、評量工具運用等方式，採取適當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>
              <a:buClrTx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  之研究方法驗證成效之歷程，具有創新、改進或延伸應用之具體研究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發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成果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>
              <a:buClrTx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  者。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>
              <a:buClrTx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教學態度認真並熱心輔導學生學業，成效卓著者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>
              <a:buClrTx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於校內外推廣具有重要具體貢獻或有具體教學成效與貢獻者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23551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8939" y="479808"/>
            <a:ext cx="10178322" cy="737288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多元升等類型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教學實踐研究</a:t>
            </a:r>
            <a:r>
              <a:rPr lang="en-US" altLang="zh-TW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技術報告</a:t>
            </a:r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933743" y="1576015"/>
            <a:ext cx="10906804" cy="463182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altLang="zh-TW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000" dirty="0">
                <a:solidFill>
                  <a:srgbClr val="0000FF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升等條件 </a:t>
            </a:r>
            <a:endParaRPr lang="en-US" altLang="zh-TW" sz="2000" dirty="0">
              <a:solidFill>
                <a:srgbClr val="0000FF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ClrTx/>
              <a:buFont typeface="Wingdings" panose="05000000000000000000" pitchFamily="2" charset="2"/>
              <a:buChar char="l"/>
            </a:pP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擬以教學成果升等教師，應具有</a:t>
            </a:r>
            <a:r>
              <a:rPr lang="zh-TW" altLang="en-US" sz="1800" b="1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取得前一職級後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發表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或已接受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於國內外學術刊物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SCI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SSCI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TSSCI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EI</a:t>
            </a:r>
            <a:r>
              <a:rPr lang="zh-TW" altLang="zh-TW" sz="18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等具審查機制論文，且應符合各職級升等條件之一，始得提出申請：</a:t>
            </a:r>
          </a:p>
          <a:p>
            <a:pPr marL="0" lvl="0" indent="0">
              <a:buNone/>
            </a:pPr>
            <a:r>
              <a:rPr lang="zh-TW" altLang="en-US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1)</a:t>
            </a:r>
            <a:r>
              <a:rPr lang="zh-TW" altLang="zh-TW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升等教授：</a:t>
            </a:r>
          </a:p>
          <a:p>
            <a:pPr marL="0" lvl="0" indent="0">
              <a:buNone/>
            </a:pPr>
            <a:r>
              <a:rPr lang="zh-TW" altLang="en-US" sz="18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18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曾獲本校「教學特優教師」。</a:t>
            </a:r>
          </a:p>
          <a:p>
            <a:pPr marL="0" lvl="0" indent="0">
              <a:buNone/>
            </a:pPr>
            <a:r>
              <a:rPr lang="zh-TW" altLang="en-US" sz="18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2)</a:t>
            </a:r>
            <a:r>
              <a:rPr lang="zh-TW" altLang="zh-TW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升等副教授：</a:t>
            </a:r>
          </a:p>
          <a:p>
            <a:pPr marL="0" lvl="0" indent="0">
              <a:buNone/>
            </a:pPr>
            <a:r>
              <a:rPr lang="zh-TW" altLang="en-US" sz="18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18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曾獲本校「教學特優教師」或「教學優良教師」。</a:t>
            </a:r>
          </a:p>
          <a:p>
            <a:pPr marL="0" lvl="0" indent="0">
              <a:buNone/>
            </a:pPr>
            <a:r>
              <a:rPr lang="zh-TW" altLang="en-US" sz="18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3)</a:t>
            </a:r>
            <a:r>
              <a:rPr lang="zh-TW" altLang="zh-TW" sz="1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升等助理教授：</a:t>
            </a:r>
            <a:endParaRPr lang="en-US" altLang="zh-TW" sz="18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>
              <a:buNone/>
            </a:pPr>
            <a:r>
              <a:rPr lang="zh-TW" altLang="en-US" sz="18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18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曾獲本校「教學特優教師」或「教學優良教師」。</a:t>
            </a:r>
            <a:endParaRPr lang="en-US" altLang="zh-TW" sz="1800" dirty="0"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7F61-5FA0-485D-836E-57DBE5D0E5AF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394509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紫蘿蘭色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1752</TotalTime>
  <Words>3107</Words>
  <Application>Microsoft Office PowerPoint</Application>
  <PresentationFormat>寬螢幕</PresentationFormat>
  <Paragraphs>292</Paragraphs>
  <Slides>25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6" baseType="lpstr">
      <vt:lpstr>微軟正黑體</vt:lpstr>
      <vt:lpstr>PMingLiU</vt:lpstr>
      <vt:lpstr>PMingLiU</vt:lpstr>
      <vt:lpstr>標楷體</vt:lpstr>
      <vt:lpstr>Arial</vt:lpstr>
      <vt:lpstr>Calibri</vt:lpstr>
      <vt:lpstr>Times New Roman</vt:lpstr>
      <vt:lpstr>Trebuchet MS</vt:lpstr>
      <vt:lpstr>Wingdings</vt:lpstr>
      <vt:lpstr>Wingdings 3</vt:lpstr>
      <vt:lpstr>多面向</vt:lpstr>
      <vt:lpstr>PowerPoint 簡報</vt:lpstr>
      <vt:lpstr>PowerPoint 簡報</vt:lpstr>
      <vt:lpstr>PowerPoint 簡報</vt:lpstr>
      <vt:lpstr>多元升等類型</vt:lpstr>
      <vt:lpstr>多元升等類型(1)-學術研究-專門著作</vt:lpstr>
      <vt:lpstr>多元升等類型(2)-技術研發-技術報告</vt:lpstr>
      <vt:lpstr>多元升等類型(2)-技術研發-技術報告</vt:lpstr>
      <vt:lpstr>多元升等類型(3)-教學實踐研究-技術報告</vt:lpstr>
      <vt:lpstr>多元升等類型(3)-教學實踐研究-技術報告</vt:lpstr>
      <vt:lpstr>多元升等類型(4)-文藝創作展演-作品</vt:lpstr>
      <vt:lpstr>多元升等類型(5)-體育競賽-成就證明</vt:lpstr>
      <vt:lpstr>PowerPoint 簡報</vt:lpstr>
      <vt:lpstr>升等參考期程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217</cp:revision>
  <cp:lastPrinted>2024-12-15T09:09:40Z</cp:lastPrinted>
  <dcterms:created xsi:type="dcterms:W3CDTF">2024-11-07T06:12:16Z</dcterms:created>
  <dcterms:modified xsi:type="dcterms:W3CDTF">2025-09-04T01:12:55Z</dcterms:modified>
</cp:coreProperties>
</file>