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64" r:id="rId1"/>
  </p:sldMasterIdLst>
  <p:sldIdLst>
    <p:sldId id="256" r:id="rId2"/>
    <p:sldId id="282" r:id="rId3"/>
    <p:sldId id="259" r:id="rId4"/>
    <p:sldId id="286" r:id="rId5"/>
    <p:sldId id="261" r:id="rId6"/>
    <p:sldId id="262" r:id="rId7"/>
    <p:sldId id="263" r:id="rId8"/>
    <p:sldId id="264" r:id="rId9"/>
    <p:sldId id="283" r:id="rId10"/>
    <p:sldId id="284" r:id="rId11"/>
    <p:sldId id="266" r:id="rId12"/>
    <p:sldId id="267" r:id="rId13"/>
    <p:sldId id="269" r:id="rId14"/>
    <p:sldId id="268" r:id="rId15"/>
    <p:sldId id="270" r:id="rId16"/>
    <p:sldId id="289" r:id="rId17"/>
    <p:sldId id="290" r:id="rId18"/>
    <p:sldId id="271" r:id="rId19"/>
    <p:sldId id="278" r:id="rId20"/>
    <p:sldId id="272" r:id="rId21"/>
    <p:sldId id="291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7E2CB-F76F-4942-A424-CDE868768B7C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AF40074-B5A3-4B51-9C6E-C36FB46701F1}">
      <dgm:prSet phldrT="[文字]" custT="1"/>
      <dgm:spPr/>
      <dgm:t>
        <a:bodyPr/>
        <a:lstStyle/>
        <a:p>
          <a:pPr algn="ctr"/>
          <a:r>
            <a:rPr lang="zh-TW" altLang="en-US" sz="3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專門著作升等</a:t>
          </a:r>
          <a:endParaRPr lang="en-US" altLang="zh-TW" sz="34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研究型</a:t>
          </a:r>
          <a:r>
            <a: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83C0B5-BE87-4A9B-8D37-1CCA9DE15BD7}" type="parTrans" cxnId="{71D15E7E-5E08-4D86-94F6-4E5A2AEE9D8D}">
      <dgm:prSet/>
      <dgm:spPr/>
      <dgm:t>
        <a:bodyPr/>
        <a:lstStyle/>
        <a:p>
          <a:endParaRPr lang="zh-TW" altLang="en-US"/>
        </a:p>
      </dgm:t>
    </dgm:pt>
    <dgm:pt modelId="{53759F80-B40B-4811-BE60-6E7F53756C21}" type="sibTrans" cxnId="{71D15E7E-5E08-4D86-94F6-4E5A2AEE9D8D}">
      <dgm:prSet/>
      <dgm:spPr/>
      <dgm:t>
        <a:bodyPr/>
        <a:lstStyle/>
        <a:p>
          <a:endParaRPr lang="zh-TW" altLang="en-US"/>
        </a:p>
      </dgm:t>
    </dgm:pt>
    <dgm:pt modelId="{F90E0FE0-6811-4887-A5DE-6C7984BE928A}">
      <dgm:prSet phldrT="[文字]" custT="1"/>
      <dgm:spPr/>
      <dgm:t>
        <a:bodyPr/>
        <a:lstStyle/>
        <a:p>
          <a:pPr algn="ctr"/>
          <a:r>
            <a: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應用技術升等</a:t>
          </a:r>
          <a:endParaRPr lang="en-US" altLang="zh-TW" sz="40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技術報告</a:t>
          </a:r>
          <a:r>
            <a: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E10EFB-F927-49F6-80A1-F8F519BA9C09}" type="parTrans" cxnId="{662B6F36-911D-48AD-AC55-46D9023C4938}">
      <dgm:prSet/>
      <dgm:spPr/>
      <dgm:t>
        <a:bodyPr/>
        <a:lstStyle/>
        <a:p>
          <a:endParaRPr lang="zh-TW" altLang="en-US"/>
        </a:p>
      </dgm:t>
    </dgm:pt>
    <dgm:pt modelId="{9D69B4CD-C5F8-4927-BDE9-88B2BF18D36A}" type="sibTrans" cxnId="{662B6F36-911D-48AD-AC55-46D9023C4938}">
      <dgm:prSet/>
      <dgm:spPr/>
      <dgm:t>
        <a:bodyPr/>
        <a:lstStyle/>
        <a:p>
          <a:endParaRPr lang="zh-TW" altLang="en-US"/>
        </a:p>
      </dgm:t>
    </dgm:pt>
    <dgm:pt modelId="{FBD7C364-63D7-4202-A160-3BF6E48DA9C0}">
      <dgm:prSet phldrT="[文字]" custT="1"/>
      <dgm:spPr/>
      <dgm:t>
        <a:bodyPr/>
        <a:lstStyle/>
        <a:p>
          <a:pPr algn="ctr"/>
          <a:r>
            <a: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教學型</a:t>
          </a:r>
          <a:endParaRPr lang="en-US" altLang="zh-TW" sz="40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ctr"/>
          <a:r>
            <a: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教學成果技術報告</a:t>
          </a:r>
          <a:r>
            <a:rPr lang="en-US" altLang="zh-TW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E5A98E7-16CC-4EE7-B476-EF4D14CE190D}" type="parTrans" cxnId="{2850AF41-3661-4B5C-B460-D7003D13C5F0}">
      <dgm:prSet/>
      <dgm:spPr/>
      <dgm:t>
        <a:bodyPr/>
        <a:lstStyle/>
        <a:p>
          <a:endParaRPr lang="zh-TW" altLang="en-US"/>
        </a:p>
      </dgm:t>
    </dgm:pt>
    <dgm:pt modelId="{0F7A2868-156C-43ED-8E4E-422A68E391C8}" type="sibTrans" cxnId="{2850AF41-3661-4B5C-B460-D7003D13C5F0}">
      <dgm:prSet/>
      <dgm:spPr/>
      <dgm:t>
        <a:bodyPr/>
        <a:lstStyle/>
        <a:p>
          <a:endParaRPr lang="zh-TW" altLang="en-US"/>
        </a:p>
      </dgm:t>
    </dgm:pt>
    <dgm:pt modelId="{556D0C87-93DF-498C-9DE3-483E1BFDDE51}" type="pres">
      <dgm:prSet presAssocID="{6C37E2CB-F76F-4942-A424-CDE868768B7C}" presName="Name0" presStyleCnt="0">
        <dgm:presLayoutVars>
          <dgm:dir/>
          <dgm:resizeHandles val="exact"/>
        </dgm:presLayoutVars>
      </dgm:prSet>
      <dgm:spPr/>
    </dgm:pt>
    <dgm:pt modelId="{C237996E-8CED-494B-8779-73C2BA56E015}" type="pres">
      <dgm:prSet presAssocID="{7AF40074-B5A3-4B51-9C6E-C36FB46701F1}" presName="composite" presStyleCnt="0"/>
      <dgm:spPr/>
    </dgm:pt>
    <dgm:pt modelId="{61250975-1192-4E2B-A950-924396033712}" type="pres">
      <dgm:prSet presAssocID="{7AF40074-B5A3-4B51-9C6E-C36FB46701F1}" presName="rect1" presStyleLbl="trAlignAcc1" presStyleIdx="0" presStyleCnt="3">
        <dgm:presLayoutVars>
          <dgm:bulletEnabled val="1"/>
        </dgm:presLayoutVars>
      </dgm:prSet>
      <dgm:spPr/>
    </dgm:pt>
    <dgm:pt modelId="{87706A53-499F-4B90-9AF0-062BA22F22AF}" type="pres">
      <dgm:prSet presAssocID="{7AF40074-B5A3-4B51-9C6E-C36FB46701F1}" presName="rect2" presStyleLbl="fgImgPlace1" presStyleIdx="0" presStyleCnt="3" custLinFactNeighborX="12998" custLinFactNeighborY="80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EE36927D-C913-4EDE-B020-3059284EC31D}" type="pres">
      <dgm:prSet presAssocID="{53759F80-B40B-4811-BE60-6E7F53756C21}" presName="sibTrans" presStyleCnt="0"/>
      <dgm:spPr/>
    </dgm:pt>
    <dgm:pt modelId="{DCCC19F7-F60D-47F0-8320-58DB2220C327}" type="pres">
      <dgm:prSet presAssocID="{F90E0FE0-6811-4887-A5DE-6C7984BE928A}" presName="composite" presStyleCnt="0"/>
      <dgm:spPr/>
    </dgm:pt>
    <dgm:pt modelId="{A3C887F2-0A3C-4B7C-857E-4438E1259784}" type="pres">
      <dgm:prSet presAssocID="{F90E0FE0-6811-4887-A5DE-6C7984BE928A}" presName="rect1" presStyleLbl="trAlignAcc1" presStyleIdx="1" presStyleCnt="3">
        <dgm:presLayoutVars>
          <dgm:bulletEnabled val="1"/>
        </dgm:presLayoutVars>
      </dgm:prSet>
      <dgm:spPr/>
    </dgm:pt>
    <dgm:pt modelId="{5B2465C2-D47C-479C-A3B7-B214A22178AC}" type="pres">
      <dgm:prSet presAssocID="{F90E0FE0-6811-4887-A5DE-6C7984BE928A}" presName="rect2" presStyleLbl="fgImgPlace1" presStyleIdx="1" presStyleCnt="3" custLinFactNeighborX="12999" custLinFactNeighborY="751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  <dgm:pt modelId="{94B5590E-3A36-473A-8800-DF942D9E4825}" type="pres">
      <dgm:prSet presAssocID="{9D69B4CD-C5F8-4927-BDE9-88B2BF18D36A}" presName="sibTrans" presStyleCnt="0"/>
      <dgm:spPr/>
    </dgm:pt>
    <dgm:pt modelId="{63895EC5-D280-41A0-A144-09048CAD8F39}" type="pres">
      <dgm:prSet presAssocID="{FBD7C364-63D7-4202-A160-3BF6E48DA9C0}" presName="composite" presStyleCnt="0"/>
      <dgm:spPr/>
    </dgm:pt>
    <dgm:pt modelId="{2D920FEC-FC14-4CC3-954F-A3E08DE27CE4}" type="pres">
      <dgm:prSet presAssocID="{FBD7C364-63D7-4202-A160-3BF6E48DA9C0}" presName="rect1" presStyleLbl="trAlignAcc1" presStyleIdx="2" presStyleCnt="3">
        <dgm:presLayoutVars>
          <dgm:bulletEnabled val="1"/>
        </dgm:presLayoutVars>
      </dgm:prSet>
      <dgm:spPr/>
    </dgm:pt>
    <dgm:pt modelId="{29045725-5A01-4EDB-915E-9C85BB4F376A}" type="pres">
      <dgm:prSet presAssocID="{FBD7C364-63D7-4202-A160-3BF6E48DA9C0}" presName="rect2" presStyleLbl="fgImgPlace1" presStyleIdx="2" presStyleCnt="3" custLinFactNeighborX="12999" custLinFactNeighborY="69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</dgm:ptLst>
  <dgm:cxnLst>
    <dgm:cxn modelId="{81559703-08C4-409B-A795-82267F89BBD1}" type="presOf" srcId="{7AF40074-B5A3-4B51-9C6E-C36FB46701F1}" destId="{61250975-1192-4E2B-A950-924396033712}" srcOrd="0" destOrd="0" presId="urn:microsoft.com/office/officeart/2008/layout/PictureStrips"/>
    <dgm:cxn modelId="{662B6F36-911D-48AD-AC55-46D9023C4938}" srcId="{6C37E2CB-F76F-4942-A424-CDE868768B7C}" destId="{F90E0FE0-6811-4887-A5DE-6C7984BE928A}" srcOrd="1" destOrd="0" parTransId="{48E10EFB-F927-49F6-80A1-F8F519BA9C09}" sibTransId="{9D69B4CD-C5F8-4927-BDE9-88B2BF18D36A}"/>
    <dgm:cxn modelId="{2850AF41-3661-4B5C-B460-D7003D13C5F0}" srcId="{6C37E2CB-F76F-4942-A424-CDE868768B7C}" destId="{FBD7C364-63D7-4202-A160-3BF6E48DA9C0}" srcOrd="2" destOrd="0" parTransId="{1E5A98E7-16CC-4EE7-B476-EF4D14CE190D}" sibTransId="{0F7A2868-156C-43ED-8E4E-422A68E391C8}"/>
    <dgm:cxn modelId="{2F4DAE4E-76B8-4B48-8DB4-A81E777645A7}" type="presOf" srcId="{FBD7C364-63D7-4202-A160-3BF6E48DA9C0}" destId="{2D920FEC-FC14-4CC3-954F-A3E08DE27CE4}" srcOrd="0" destOrd="0" presId="urn:microsoft.com/office/officeart/2008/layout/PictureStrips"/>
    <dgm:cxn modelId="{71D15E7E-5E08-4D86-94F6-4E5A2AEE9D8D}" srcId="{6C37E2CB-F76F-4942-A424-CDE868768B7C}" destId="{7AF40074-B5A3-4B51-9C6E-C36FB46701F1}" srcOrd="0" destOrd="0" parTransId="{D983C0B5-BE87-4A9B-8D37-1CCA9DE15BD7}" sibTransId="{53759F80-B40B-4811-BE60-6E7F53756C21}"/>
    <dgm:cxn modelId="{49B26CC3-AD86-4AB9-B8C4-3911B5851926}" type="presOf" srcId="{6C37E2CB-F76F-4942-A424-CDE868768B7C}" destId="{556D0C87-93DF-498C-9DE3-483E1BFDDE51}" srcOrd="0" destOrd="0" presId="urn:microsoft.com/office/officeart/2008/layout/PictureStrips"/>
    <dgm:cxn modelId="{446E68F6-0753-43BF-9F8A-DE62E4B9C567}" type="presOf" srcId="{F90E0FE0-6811-4887-A5DE-6C7984BE928A}" destId="{A3C887F2-0A3C-4B7C-857E-4438E1259784}" srcOrd="0" destOrd="0" presId="urn:microsoft.com/office/officeart/2008/layout/PictureStrips"/>
    <dgm:cxn modelId="{1B886F0D-E459-47DC-89AC-A2ABC93F9143}" type="presParOf" srcId="{556D0C87-93DF-498C-9DE3-483E1BFDDE51}" destId="{C237996E-8CED-494B-8779-73C2BA56E015}" srcOrd="0" destOrd="0" presId="urn:microsoft.com/office/officeart/2008/layout/PictureStrips"/>
    <dgm:cxn modelId="{8866DF1A-123B-4207-AE02-C44BEC65E4D0}" type="presParOf" srcId="{C237996E-8CED-494B-8779-73C2BA56E015}" destId="{61250975-1192-4E2B-A950-924396033712}" srcOrd="0" destOrd="0" presId="urn:microsoft.com/office/officeart/2008/layout/PictureStrips"/>
    <dgm:cxn modelId="{FB40D33A-4127-42A6-BE90-1E78C5D9396C}" type="presParOf" srcId="{C237996E-8CED-494B-8779-73C2BA56E015}" destId="{87706A53-499F-4B90-9AF0-062BA22F22AF}" srcOrd="1" destOrd="0" presId="urn:microsoft.com/office/officeart/2008/layout/PictureStrips"/>
    <dgm:cxn modelId="{6DCE824C-680C-47FF-9E5D-64D1A9D48A14}" type="presParOf" srcId="{556D0C87-93DF-498C-9DE3-483E1BFDDE51}" destId="{EE36927D-C913-4EDE-B020-3059284EC31D}" srcOrd="1" destOrd="0" presId="urn:microsoft.com/office/officeart/2008/layout/PictureStrips"/>
    <dgm:cxn modelId="{36F0B7CA-3B6C-4E81-B32C-2B2F82982B68}" type="presParOf" srcId="{556D0C87-93DF-498C-9DE3-483E1BFDDE51}" destId="{DCCC19F7-F60D-47F0-8320-58DB2220C327}" srcOrd="2" destOrd="0" presId="urn:microsoft.com/office/officeart/2008/layout/PictureStrips"/>
    <dgm:cxn modelId="{2E3C5FB3-613A-420C-A8B0-D4EF5B9B5B98}" type="presParOf" srcId="{DCCC19F7-F60D-47F0-8320-58DB2220C327}" destId="{A3C887F2-0A3C-4B7C-857E-4438E1259784}" srcOrd="0" destOrd="0" presId="urn:microsoft.com/office/officeart/2008/layout/PictureStrips"/>
    <dgm:cxn modelId="{2212508D-2434-468B-89EF-1A5E622B197D}" type="presParOf" srcId="{DCCC19F7-F60D-47F0-8320-58DB2220C327}" destId="{5B2465C2-D47C-479C-A3B7-B214A22178AC}" srcOrd="1" destOrd="0" presId="urn:microsoft.com/office/officeart/2008/layout/PictureStrips"/>
    <dgm:cxn modelId="{764A240F-9568-4862-B011-84C5472AAAA5}" type="presParOf" srcId="{556D0C87-93DF-498C-9DE3-483E1BFDDE51}" destId="{94B5590E-3A36-473A-8800-DF942D9E4825}" srcOrd="3" destOrd="0" presId="urn:microsoft.com/office/officeart/2008/layout/PictureStrips"/>
    <dgm:cxn modelId="{001FAAE0-E015-4C05-AEF7-BD9B8E4097C5}" type="presParOf" srcId="{556D0C87-93DF-498C-9DE3-483E1BFDDE51}" destId="{63895EC5-D280-41A0-A144-09048CAD8F39}" srcOrd="4" destOrd="0" presId="urn:microsoft.com/office/officeart/2008/layout/PictureStrips"/>
    <dgm:cxn modelId="{37508794-95FF-4B05-8275-F67A0EFF8FC7}" type="presParOf" srcId="{63895EC5-D280-41A0-A144-09048CAD8F39}" destId="{2D920FEC-FC14-4CC3-954F-A3E08DE27CE4}" srcOrd="0" destOrd="0" presId="urn:microsoft.com/office/officeart/2008/layout/PictureStrips"/>
    <dgm:cxn modelId="{846EA0C1-518E-4266-B60A-82F3CB5987F3}" type="presParOf" srcId="{63895EC5-D280-41A0-A144-09048CAD8F39}" destId="{29045725-5A01-4EDB-915E-9C85BB4F376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50975-1192-4E2B-A950-924396033712}">
      <dsp:nvSpPr>
        <dsp:cNvPr id="0" name=""/>
        <dsp:cNvSpPr/>
      </dsp:nvSpPr>
      <dsp:spPr>
        <a:xfrm>
          <a:off x="208166" y="454815"/>
          <a:ext cx="4872323" cy="15226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308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專門著作升等</a:t>
          </a:r>
          <a:endParaRPr lang="en-US" altLang="zh-TW" sz="3400" kern="12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研究型</a:t>
          </a:r>
          <a:r>
            <a:rPr lang="en-US" altLang="zh-TW" sz="28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kern="12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8166" y="454815"/>
        <a:ext cx="4872323" cy="1522601"/>
      </dsp:txXfrm>
    </dsp:sp>
    <dsp:sp modelId="{87706A53-499F-4B90-9AF0-062BA22F22AF}">
      <dsp:nvSpPr>
        <dsp:cNvPr id="0" name=""/>
        <dsp:cNvSpPr/>
      </dsp:nvSpPr>
      <dsp:spPr>
        <a:xfrm>
          <a:off x="143688" y="364189"/>
          <a:ext cx="1065820" cy="15987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887F2-0A3C-4B7C-857E-4438E1259784}">
      <dsp:nvSpPr>
        <dsp:cNvPr id="0" name=""/>
        <dsp:cNvSpPr/>
      </dsp:nvSpPr>
      <dsp:spPr>
        <a:xfrm>
          <a:off x="5485723" y="454815"/>
          <a:ext cx="4872323" cy="15226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308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應用技術升等</a:t>
          </a:r>
          <a:endParaRPr lang="en-US" altLang="zh-TW" sz="4000" kern="12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技術報告</a:t>
          </a:r>
          <a:r>
            <a:rPr lang="en-US" altLang="zh-TW" sz="28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kern="12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485723" y="454815"/>
        <a:ext cx="4872323" cy="1522601"/>
      </dsp:txXfrm>
    </dsp:sp>
    <dsp:sp modelId="{5B2465C2-D47C-479C-A3B7-B214A22178AC}">
      <dsp:nvSpPr>
        <dsp:cNvPr id="0" name=""/>
        <dsp:cNvSpPr/>
      </dsp:nvSpPr>
      <dsp:spPr>
        <a:xfrm>
          <a:off x="5421256" y="354965"/>
          <a:ext cx="1065820" cy="15987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20FEC-FC14-4CC3-954F-A3E08DE27CE4}">
      <dsp:nvSpPr>
        <dsp:cNvPr id="0" name=""/>
        <dsp:cNvSpPr/>
      </dsp:nvSpPr>
      <dsp:spPr>
        <a:xfrm>
          <a:off x="2846945" y="2371601"/>
          <a:ext cx="4872323" cy="15226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308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教學型</a:t>
          </a:r>
          <a:endParaRPr lang="en-US" altLang="zh-TW" sz="4000" kern="12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8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8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教學成果技術報告</a:t>
          </a:r>
          <a:r>
            <a:rPr lang="en-US" altLang="zh-TW" sz="2800" kern="1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800" kern="1200" dirty="0">
            <a:solidFill>
              <a:srgbClr val="0070C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46945" y="2371601"/>
        <a:ext cx="4872323" cy="1522601"/>
      </dsp:txXfrm>
    </dsp:sp>
    <dsp:sp modelId="{29045725-5A01-4EDB-915E-9C85BB4F376A}">
      <dsp:nvSpPr>
        <dsp:cNvPr id="0" name=""/>
        <dsp:cNvSpPr/>
      </dsp:nvSpPr>
      <dsp:spPr>
        <a:xfrm>
          <a:off x="2782477" y="2262510"/>
          <a:ext cx="1065820" cy="15987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9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9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5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7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70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30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86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80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84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2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84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55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" Target="slide5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4.jpg"/><Relationship Id="rId4" Type="http://schemas.openxmlformats.org/officeDocument/2006/relationships/slide" Target="slide9.xml"/><Relationship Id="rId9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iqsels.com/zh/public-domain-photo-skzg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78286" y="1188720"/>
            <a:ext cx="8755474" cy="1981201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教師多元升等及送審相關學術倫理</a:t>
            </a:r>
            <a:b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業務說明會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74718" y="3773714"/>
            <a:ext cx="6815669" cy="1180839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報告人：人事室  莊捷涵  專員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83276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2335" y="181637"/>
            <a:ext cx="10364451" cy="95166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升等資料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822335" y="1011382"/>
            <a:ext cx="10936481" cy="531090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教師升等推薦表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升等教師個人基本資料表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含著作目錄一覽表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代表作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技術報告、教學成果報告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參考作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技術報告、教學成果報告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合著人證明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出版證明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外審委員迴避申請單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教師升等提送各級教評會資料檢核表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zh-TW" sz="28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教師著作送審規定檢核表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可至人事室網頁「下載專區」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「教師聘任升等」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「升等」項下下載使用。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775037"/>
            <a:ext cx="10364451" cy="1358564"/>
          </a:xfrm>
        </p:spPr>
        <p:txBody>
          <a:bodyPr>
            <a:no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通過門檻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-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配分</a:t>
            </a:r>
            <a:b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133600"/>
            <a:ext cx="10363826" cy="37310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新增教學型升等配分比例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本校教師升等審查作業要點第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點、第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點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系、院教評會應就教師之研究、教學、服務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輔導三項成效評定分數，各項配分如后，三項合計總分為一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○○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各項給分細目與標準規定由系、院教評會訂定之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研究：配分四十分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教學型升等配分三十分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教學：配分三十分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教學型升等配分四十分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服務與輔導：配分三十分。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74" y="775037"/>
            <a:ext cx="1093202" cy="9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3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0619" y="235559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通過門檻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-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消極條件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36320" y="1045930"/>
            <a:ext cx="10901680" cy="5454591"/>
          </a:xfrm>
        </p:spPr>
        <p:txBody>
          <a:bodyPr>
            <a:normAutofit fontScale="40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系、院教評會</a:t>
            </a: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教師之研究、教學、服務及輔導三項成效評定分數後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，有下列情形之一者，該項為不合格（但應敘明具體理由）；</a:t>
            </a:r>
            <a:r>
              <a:rPr lang="zh-TW" altLang="zh-TW" sz="4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任何一項不合格者不得向校教評會推薦審議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r>
              <a:rPr lang="zh-TW" altLang="zh-TW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buNone/>
            </a:pP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１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本項得分未達二十八分者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5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教學型升等未達二十一分者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２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專門著作、技術報告、論文、發明、作品、成就證明、研究成果有違反學術倫理之嫌經審議確定者。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  <a:r>
              <a:rPr lang="zh-TW" altLang="zh-TW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lvl="0" indent="0">
              <a:buNone/>
            </a:pP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１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本項得分未達二十一分者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5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教學型升等未達二十八分者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２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最近五年有未經本校同意在外兼課或兼職事實經本校處分有案者。 </a:t>
            </a:r>
            <a:endParaRPr lang="en-US" altLang="zh-TW" sz="4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（三）</a:t>
            </a:r>
            <a:r>
              <a:rPr lang="zh-TW" altLang="zh-TW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服務</a:t>
            </a:r>
            <a:r>
              <a:rPr lang="zh-TW" altLang="en-US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4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buNone/>
            </a:pP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１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本項得分未達二十一分者。</a:t>
            </a:r>
          </a:p>
          <a:p>
            <a:pPr marL="0" indent="0">
              <a:buNone/>
            </a:pPr>
            <a:r>
              <a:rPr lang="zh-TW" altLang="en-US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２</a:t>
            </a:r>
            <a:r>
              <a:rPr lang="en-US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最近五年有違反教育法令、本校規章之重大事實以及其他違法行為有損師道、校譽經處分有案者。</a:t>
            </a:r>
          </a:p>
          <a:p>
            <a:pPr marL="0" indent="0">
              <a:buNone/>
            </a:pPr>
            <a:r>
              <a:rPr lang="zh-TW" altLang="zh-TW" sz="4500" dirty="0">
                <a:latin typeface="標楷體" panose="03000509000000000000" pitchFamily="65" charset="-120"/>
                <a:ea typeface="標楷體" panose="03000509000000000000" pitchFamily="65" charset="-120"/>
              </a:rPr>
              <a:t>（四）總分未達七十分者。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525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423006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通過門檻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-</a:t>
            </a:r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外審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330223"/>
            <a:ext cx="10363826" cy="48368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外審通過標準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本校教師升等審查作業要點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學院及教務處於辦理教師著作外審作業時，應將專門著作、技術報告、體育成就證明一次送</a:t>
            </a:r>
            <a:r>
              <a:rPr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審查人審查，其中至少需有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評定分數達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教授職級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審查人評分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總平均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亦達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教授職級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者為符合推薦標準。</a:t>
            </a:r>
          </a:p>
          <a:p>
            <a:r>
              <a:rPr lang="zh-TW" altLang="zh-TW" dirty="0"/>
              <a:t> 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升等評審結果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各級教評會審議結果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以校函方式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升等未通過者應以密件方式處理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申請人所屬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系、院及當事人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應敘明救濟方式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學校與教育部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評審過程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評審意見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等相關資料，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應予保密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，以維持評審之公正性。但下列情形之一者，不在此限：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將評審過程及評審意見，提供教師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受理機關及其他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救濟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機關。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將評定為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不及格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之評審意見，提供予送審人。    </a:t>
            </a:r>
            <a:r>
              <a:rPr lang="en-US" altLang="zh-TW" sz="12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</a:t>
            </a:r>
            <a:r>
              <a:rPr lang="zh-TW" altLang="en-US" sz="12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專科以上學校教師資格審定辦法第三十九條</a:t>
            </a:r>
            <a:r>
              <a:rPr lang="en-US" altLang="zh-TW" sz="12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)</a:t>
            </a:r>
            <a:endParaRPr lang="zh-TW" altLang="en-US" sz="1200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63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7899" y="255879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校外專家學者審查機制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19978" y="1230733"/>
            <a:ext cx="9601196" cy="46620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外審委員產生方式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教師升等審查作業要點第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學院及教務處於辦理著作外審前應組成</a:t>
            </a:r>
            <a:r>
              <a:rPr lang="zh-TW" altLang="zh-TW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外審委員遴選小組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以下簡稱遴選小組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進行審查人選任作業。校遴選小組由教務長擔任召集人，並由校教評會委員互選出各院代表一人組成；院遴選小組由院長召集院教評會委員組成。必要時得由院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教評會召集人依送審教師專長另聘教授一人擔任個案遴選小組委員。</a:t>
            </a: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遴選小組須選任應送審查人人數</a:t>
            </a:r>
            <a:r>
              <a:rPr lang="zh-TW" altLang="zh-TW" b="1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二倍以上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學者專家為推薦名單，</a:t>
            </a:r>
            <a:r>
              <a:rPr lang="zh-TW" altLang="zh-TW" u="sng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由院長、教務長會同一位遴選小組委員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於前項推薦名單依應送人數將外審著作送交審查人，並將審查人名單一份以密件送校教評會主席備查。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審查人名單、評審過程應予保密，並不得公開，以維持評審公正性。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每一申請人最多得提迴避審查人名單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三名，並</a:t>
            </a:r>
            <a:r>
              <a:rPr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不得建議審查人名單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19" y="4515536"/>
            <a:ext cx="1960606" cy="13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3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6521" y="488686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升等注意事項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(1)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>
          <a:xfrm>
            <a:off x="913774" y="1678914"/>
            <a:ext cx="9982825" cy="442875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系教評會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辦理資格審查時，除確認是否符合教育人員任用條例第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16-1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條、第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條及第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條各職級任用資格條件外，如以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應用技術型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教學型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升等教師，尚須確認是否符合本校教師聘任暨升等辦法</a:t>
            </a:r>
            <a:r>
              <a:rPr lang="zh-TW" altLang="en-US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各款之基本申請條件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須檢附檢核表及佐證資料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，始得提出升等。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升等著作係為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取得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前一等級教師資格後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代表作及參考作，在國內外學術或專業刊物發表（含具正式審查程序，並得公開及利用之電子期刊），或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該刊物出具證明將定期發表，或在國內外具有正式審查程序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研討會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發表且集結成冊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公開發行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（含以光碟發行），或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出版公開發行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如僅是研討會會後集結成冊發送各與會人員之手冊或論文集，但未公開出版發行者，僅得列為參考資料，不得列為參考著作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。（但依教育人員任用條例第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條之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款以學位論文送審者，不在此限。）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升等資料一經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最低一級教評會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系教評會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啟動審議程序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，則不得再進行任何增、刪、修改及抽換，亦不可再要求撤案，以維持審查一致性。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410" y="167327"/>
            <a:ext cx="1565189" cy="14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4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22301" y="1550646"/>
            <a:ext cx="3303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3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應用技術報告升等檢核表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3217219" y="2728142"/>
            <a:ext cx="708455" cy="535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4234248" y="1186248"/>
            <a:ext cx="6746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本人符合本校教師聘任暨升等辦法第十五條第四項第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_______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款之規定。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□具有發表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或已被接受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於國內外學術刊物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SSCI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TSSCI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EI(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折半計算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之論文及發明專利證明五件。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□技術移轉金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含專利技轉、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know-how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技轉及先期技轉金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，實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收入總額達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□具產學合作計畫管理費累計金額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擔任計畫主持人且為企業出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萬以上。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□以本校名義主持或協同主持校外重要計畫或企劃案，所衍生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之應用技術、卓越貢獻或特殊成就，經系教評會認可者。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□七年內累計研發成果未達前項各款條件之一者，若其前項第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一至第三款研發成果分別除以各職級應達基礎數合計後，數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值大於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相關佐證資料如下：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029950" y="644293"/>
            <a:ext cx="7135890" cy="5066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13605" y="2802075"/>
            <a:ext cx="227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以升等「教授」為例：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82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751805" y="876943"/>
            <a:ext cx="3303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教學成果技術報告升等檢核表</a:t>
            </a:r>
          </a:p>
        </p:txBody>
      </p:sp>
      <p:sp>
        <p:nvSpPr>
          <p:cNvPr id="4" name="向左箭號 3"/>
          <p:cNvSpPr/>
          <p:nvPr/>
        </p:nvSpPr>
        <p:spPr>
          <a:xfrm rot="20139617">
            <a:off x="7471418" y="2186150"/>
            <a:ext cx="889687" cy="5827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441622" y="856735"/>
            <a:ext cx="56017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本人符合本校教師聘任暨升等辦法第十六條第四項之規定。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★具有發表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或已接受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於國內外學術刊物具審查機制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論文。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SCI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代表著作或參考著作第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__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□SSCI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代表著作或參考著作第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__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□TSSCI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代表著作或參考著作第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__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□EI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代表著作或參考著作第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__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且符合下列升等條件之一：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□教師評鑑教學項目分數排名在學院前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□曾獲本校「教學特優教師」或「教學優良教師」。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b="1" u="sng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相關佐證資料如下：</a:t>
            </a:r>
            <a:endParaRPr lang="zh-TW" altLang="zh-TW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246076" y="2631510"/>
            <a:ext cx="253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以升等「副教授」為例</a:t>
            </a:r>
          </a:p>
        </p:txBody>
      </p:sp>
      <p:sp>
        <p:nvSpPr>
          <p:cNvPr id="7" name="矩形 6"/>
          <p:cNvSpPr/>
          <p:nvPr/>
        </p:nvSpPr>
        <p:spPr>
          <a:xfrm>
            <a:off x="1408670" y="736900"/>
            <a:ext cx="5684108" cy="4378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9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升等注意事項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(2)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295400" y="2380735"/>
            <a:ext cx="9693875" cy="3495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升等代表著作合著人證明部分，如有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多人合著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，請老師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清楚敘明每位合著者之貢獻度及主要負責的部分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(ex.</a:t>
            </a:r>
            <a:r>
              <a:rPr lang="en-US" altLang="zh-TW" dirty="0"/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A(%):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訂定研究方向、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B(%):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訂定研究方向和部分內文撰寫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教師著作所用國名一定要是「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Taiwan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R.O.C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」，如出現「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Taiwan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ChinA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」或「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CHINA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」之國名，請升等教師務必向發表期刊提出更正，若仍使用含有中華人民共和國之國名，該篇著作不得作為升等作。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zh-TW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專利發明</a:t>
            </a:r>
            <a:r>
              <a:rPr lang="zh-TW" altLang="zh-TW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21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並非著作，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須撰擬成技術報告書面形式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1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研發理念</a:t>
            </a:r>
            <a:r>
              <a:rPr lang="zh-TW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1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學理基礎</a:t>
            </a:r>
            <a:r>
              <a:rPr lang="zh-TW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1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主題內容</a:t>
            </a:r>
            <a:r>
              <a:rPr lang="zh-TW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1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方法技巧</a:t>
            </a:r>
            <a:r>
              <a:rPr lang="zh-TW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1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成果貢獻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，方得列為代表作或參考作。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38" y="804519"/>
            <a:ext cx="1371600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30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4362" y="317955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研討會論文出版發行證明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4" y="1308977"/>
            <a:ext cx="4817212" cy="444925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383667"/>
            <a:ext cx="5750560" cy="4176994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flipH="1">
            <a:off x="10212672" y="3136557"/>
            <a:ext cx="832022" cy="584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876997" y="4959179"/>
            <a:ext cx="1928203" cy="700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cxnSpLocks/>
          </p:cNvCxnSpPr>
          <p:nvPr/>
        </p:nvCxnSpPr>
        <p:spPr>
          <a:xfrm flipH="1">
            <a:off x="4805201" y="5309287"/>
            <a:ext cx="692045" cy="16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09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50" y="328721"/>
            <a:ext cx="10364451" cy="939266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4400" y="1616364"/>
            <a:ext cx="10363826" cy="45627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升等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類型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升等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條件</a:t>
            </a:r>
            <a:endParaRPr lang="en-US" altLang="zh-TW" sz="2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升等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sldjump"/>
              </a:rPr>
              <a:t>期程</a:t>
            </a:r>
            <a:endParaRPr lang="en-US" altLang="zh-TW" sz="2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升等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  <a:hlinkClick r:id="rId5" action="ppaction://hlinksldjump"/>
              </a:rPr>
              <a:t>資料</a:t>
            </a:r>
            <a:endParaRPr lang="en-US" altLang="zh-TW" sz="2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通過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  <a:hlinkClick r:id="rId6" action="ppaction://hlinksldjump"/>
              </a:rPr>
              <a:t>門檻</a:t>
            </a:r>
            <a:endParaRPr lang="en-US" altLang="zh-TW" sz="2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  <a:hlinkClick r:id="rId7" action="ppaction://hlinksldjump"/>
              </a:rPr>
              <a:t>注意事項</a:t>
            </a:r>
            <a:endParaRPr lang="en-US" altLang="zh-TW" sz="28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external image snoopy_typing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10" y="2105189"/>
            <a:ext cx="2694399" cy="2095500"/>
          </a:xfrm>
          <a:prstGeom prst="rect">
            <a:avLst/>
          </a:prstGeom>
        </p:spPr>
      </p:pic>
      <p:pic>
        <p:nvPicPr>
          <p:cNvPr id="6" name="圖片 5" descr="Snoopy's all set to go! Let's get started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5" y="1227244"/>
            <a:ext cx="2444686" cy="1563365"/>
          </a:xfrm>
          <a:prstGeom prst="rect">
            <a:avLst/>
          </a:prstGeom>
        </p:spPr>
      </p:pic>
      <p:pic>
        <p:nvPicPr>
          <p:cNvPr id="7" name="圖片 6" descr="HeLLo GoD, MaY i SPeaK To My SoN, PLeASe?: Call 267 : NO EMERGENC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87" y="3768096"/>
            <a:ext cx="2683787" cy="1849806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6968947" y="1623133"/>
            <a:ext cx="979055" cy="7762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左箭號 8"/>
          <p:cNvSpPr/>
          <p:nvPr/>
        </p:nvSpPr>
        <p:spPr>
          <a:xfrm rot="20207573">
            <a:off x="6997201" y="3951342"/>
            <a:ext cx="1109657" cy="87470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733635" y="2968273"/>
            <a:ext cx="145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飽讀詩書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235113" y="45048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用心準備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831541" y="5647269"/>
            <a:ext cx="169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蓄勢待發</a:t>
            </a:r>
          </a:p>
        </p:txBody>
      </p:sp>
    </p:spTree>
    <p:extLst>
      <p:ext uri="{BB962C8B-B14F-4D97-AF65-F5344CB8AC3E}">
        <p14:creationId xmlns:p14="http://schemas.microsoft.com/office/powerpoint/2010/main" val="1446469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4362" y="458301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升等注意事項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(3)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4087" y="1624357"/>
            <a:ext cx="10363826" cy="4429124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著作目錄一覽表內之「著作名稱」請與期刊之著作名稱一致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英文字母大小寫均須一致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參考著作即代表著作外之期刊論文或專書，有關其他教學服務表現、獲獎紀錄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等非屬參考著作範圍，建議老師移至「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教學、服務及輔導之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參考資料」。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著作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放置順序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與著作目錄一覽表之順次一致，著作目錄一覽表中須明確填列出版</a:t>
            </a:r>
            <a:r>
              <a:rPr lang="zh-TW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年、月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所填之出版時間須能於紙本資料中看出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，如未出版之文章僅能填寫接受日期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產學合作案之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合約起日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如係在教師取得前一職級教師資格前，其合約屆滿有其成果，則在送審前，並據以完成技術報告之撰擬，仍應以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合約結束日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為取得前一職級教師資格後之成果認列。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100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r>
              <a:rPr lang="zh-TW" altLang="en-US" sz="2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100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成就證明</a:t>
            </a:r>
            <a:r>
              <a:rPr lang="zh-TW" altLang="en-US" sz="21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2100" u="sng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技術報告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送審通過者，應依規定公開出版發行。如未能於升等生效日起一年內公開出版發行者，本校應撤銷該等級之教師資格及追繳其教師證書，並報送教育部廢止該等級教師資格及註銷該等級教師證書。</a:t>
            </a:r>
            <a:r>
              <a:rPr lang="en-US" altLang="zh-TW" sz="12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</a:t>
            </a:r>
            <a:r>
              <a:rPr lang="zh-TW" altLang="en-US" sz="12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本校教師聘任暨升等辦法第十九條第三項</a:t>
            </a:r>
            <a:r>
              <a:rPr lang="en-US" altLang="zh-TW" sz="12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)</a:t>
            </a:r>
            <a:endParaRPr lang="zh-TW" altLang="en-US" sz="1200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94" y="218323"/>
            <a:ext cx="1500960" cy="11723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3" y="5753977"/>
            <a:ext cx="901131" cy="8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4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3687" y="827607"/>
            <a:ext cx="5934969" cy="58987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教師送審相關學術倫理觀念</a:t>
            </a: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" b="1007"/>
          <a:stretch>
            <a:fillRect/>
          </a:stretch>
        </p:blipFill>
        <p:spPr/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8324" y="1635760"/>
            <a:ext cx="6864316" cy="4175760"/>
          </a:xfrm>
        </p:spPr>
        <p:txBody>
          <a:bodyPr>
            <a:normAutofit/>
          </a:bodyPr>
          <a:lstStyle/>
          <a:p>
            <a:pPr marL="342900" lvl="0" indent="-342900" algn="l">
              <a:buFont typeface="+mj-lt"/>
              <a:buAutoNum type="arabicPeriod"/>
            </a:pPr>
            <a:r>
              <a:rPr lang="zh-TW" altLang="zh-TW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學生與指導教授應</a:t>
            </a:r>
            <a:r>
              <a:rPr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就論文著作權歸屬及事後權利行使方式，包括論文公開發表、發表時著作人姓名標示、論文事後可作何種修改及未來如何授權他人利用，</a:t>
            </a:r>
            <a:r>
              <a:rPr lang="zh-TW" altLang="zh-TW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達成協議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，避免爭議。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抄襲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意指「援用他人之申請資料、研究資料或研究成果未註明出處。註明出處不當，情節重大者，以抄襲論。」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剽竊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意指「複製某人的想法、 字句或作品，並當作自己本身的所有物」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造假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意指「虛構不存在之申請資料、研究資料或研究成果」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 algn="l">
              <a:buFont typeface="+mj-lt"/>
              <a:buAutoNum type="arabicPeriod"/>
            </a:pPr>
            <a:r>
              <a:rPr lang="zh-TW" altLang="zh-TW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變造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意指「不實變更申請資料、研究資料或研究成果。」</a:t>
            </a: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5800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0040" y="794359"/>
            <a:ext cx="10322974" cy="1049235"/>
          </a:xfrm>
        </p:spPr>
        <p:txBody>
          <a:bodyPr>
            <a:normAutofit fontScale="90000"/>
          </a:bodyPr>
          <a:lstStyle/>
          <a:p>
            <a:r>
              <a:rPr lang="en-US" altLang="zh-TW" sz="48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Thank  you  for  your  attention</a:t>
            </a:r>
            <a:endParaRPr lang="zh-TW" altLang="en-US" sz="4800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40" y="2439179"/>
            <a:ext cx="4551320" cy="328138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0517A7B-8D3D-410B-B5C0-2B8B1F815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19546" y="2439179"/>
            <a:ext cx="4747894" cy="32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3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7013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升等類型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7711465"/>
              </p:ext>
            </p:extLst>
          </p:nvPr>
        </p:nvGraphicFramePr>
        <p:xfrm>
          <a:off x="914400" y="1662113"/>
          <a:ext cx="10363200" cy="412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1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79121"/>
            <a:ext cx="11358879" cy="51308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/>
              </a:rPr>
              <a:t>代表作</a:t>
            </a:r>
            <a:r>
              <a:rPr lang="en-US" altLang="zh-TW" sz="4400" dirty="0">
                <a:latin typeface="王漢宗顏楷體繁" panose="02000500000000000000" pitchFamily="2" charset="-120"/>
                <a:ea typeface="王漢宗顏楷體繁" panose="02000500000000000000"/>
              </a:rPr>
              <a:t>(</a:t>
            </a:r>
            <a:r>
              <a:rPr lang="zh-TW" altLang="en-US" sz="4400" dirty="0">
                <a:latin typeface="王漢宗顏楷體繁" panose="02000500000000000000" pitchFamily="2" charset="-120"/>
                <a:ea typeface="王漢宗顏楷體繁" panose="02000500000000000000"/>
              </a:rPr>
              <a:t>作品、成就證明或技術報告</a:t>
            </a:r>
            <a:r>
              <a:rPr lang="en-US" altLang="zh-TW" sz="4400" dirty="0">
                <a:latin typeface="王漢宗顏楷體繁" panose="02000500000000000000" pitchFamily="2" charset="-120"/>
                <a:ea typeface="王漢宗顏楷體繁" panose="02000500000000000000"/>
              </a:rPr>
              <a:t>)</a:t>
            </a:r>
            <a:r>
              <a:rPr lang="zh-TW" altLang="en-US" sz="4800" b="1" u="sng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/>
              </a:rPr>
              <a:t>與</a:t>
            </a:r>
            <a:br>
              <a:rPr lang="en-US" altLang="zh-TW" sz="4800" b="1" u="sng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/>
              </a:rPr>
            </a:br>
            <a:r>
              <a:rPr lang="zh-TW" altLang="en-US" sz="4800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/>
              </a:rPr>
              <a:t>參考作</a:t>
            </a:r>
            <a:r>
              <a:rPr lang="en-US" altLang="zh-TW" sz="4400" dirty="0">
                <a:latin typeface="王漢宗顏楷體繁" panose="02000500000000000000" pitchFamily="2" charset="-120"/>
                <a:ea typeface="王漢宗顏楷體繁" panose="02000500000000000000"/>
              </a:rPr>
              <a:t>(</a:t>
            </a:r>
            <a:r>
              <a:rPr lang="zh-TW" altLang="en-US" sz="4400" dirty="0">
                <a:latin typeface="王漢宗顏楷體繁" panose="02000500000000000000" pitchFamily="2" charset="-120"/>
                <a:ea typeface="王漢宗顏楷體繁" panose="02000500000000000000"/>
              </a:rPr>
              <a:t>作品、成就證明或技術報告</a:t>
            </a:r>
            <a:r>
              <a:rPr lang="en-US" altLang="zh-TW" sz="4400" dirty="0">
                <a:latin typeface="王漢宗顏楷體繁" panose="02000500000000000000" pitchFamily="2" charset="-120"/>
                <a:ea typeface="王漢宗顏楷體繁" panose="02000500000000000000"/>
              </a:rPr>
              <a:t>)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/>
              </a:rPr>
              <a:t>相加</a:t>
            </a:r>
            <a:b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/>
              </a:rPr>
            </a:br>
            <a:b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</a:br>
            <a:r>
              <a:rPr lang="zh-TW" altLang="en-US" sz="7200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至多</a:t>
            </a:r>
            <a:r>
              <a:rPr lang="en-US" altLang="zh-TW" sz="7200" u="sng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5</a:t>
            </a:r>
            <a:r>
              <a:rPr lang="zh-TW" altLang="en-US" sz="7200" u="sng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件</a:t>
            </a:r>
            <a:br>
              <a:rPr lang="en-US" altLang="zh-TW" sz="7200" u="sng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</a:br>
            <a:br>
              <a:rPr lang="en-US" altLang="zh-TW" sz="7200" u="sng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</a:br>
            <a:r>
              <a:rPr lang="en-US" altLang="zh-TW" sz="36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取得前一職級教師資格後出版或發表者</a:t>
            </a:r>
            <a:r>
              <a:rPr lang="en-US" altLang="zh-TW" sz="36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)</a:t>
            </a:r>
            <a:br>
              <a:rPr lang="en-US" altLang="zh-TW" sz="3600" u="sng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</a:br>
            <a:br>
              <a:rPr lang="en-US" altLang="zh-TW" u="sng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</a:br>
            <a:r>
              <a:rPr lang="en-US" altLang="zh-TW" sz="24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</a:t>
            </a:r>
            <a:r>
              <a:rPr lang="zh-TW" altLang="en-US" sz="24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專科以上學校教師資格審定辦法第二十一條第一項第三款</a:t>
            </a:r>
            <a:r>
              <a:rPr lang="en-US" altLang="zh-TW" sz="24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)</a:t>
            </a:r>
            <a:br>
              <a:rPr lang="en-US" altLang="zh-TW" sz="24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</a:br>
            <a:r>
              <a:rPr lang="en-US" altLang="zh-TW" sz="24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</a:t>
            </a:r>
            <a:r>
              <a:rPr lang="zh-TW" altLang="en-US" sz="24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本校教師聘任暨升等辦法第十九條第一項第三款</a:t>
            </a:r>
            <a:r>
              <a:rPr lang="en-US" altLang="zh-TW" sz="24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)</a:t>
            </a:r>
            <a:br>
              <a:rPr lang="en-US" altLang="zh-TW" sz="2400" u="sng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</a:br>
            <a:endParaRPr lang="zh-TW" altLang="en-US" sz="2400" u="sng" dirty="0">
              <a:solidFill>
                <a:srgbClr val="0070C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4" y="3293899"/>
            <a:ext cx="2078956" cy="24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899" y="422882"/>
            <a:ext cx="9603275" cy="1049235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升等條件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(1)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762481" y="1566832"/>
            <a:ext cx="10443518" cy="42243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新制升等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>
                <a:solidFill>
                  <a:schemeClr val="tx1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應用技術型</a:t>
            </a:r>
            <a:r>
              <a:rPr lang="zh-TW" altLang="en-US" sz="24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升等</a:t>
            </a:r>
            <a:endParaRPr lang="en-US" altLang="zh-TW" sz="24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應用技術型升等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教師聘任暨升等辦法第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應用技術研發成果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取代專門著作送審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應用技術送審代表成果應附整體作品之</a:t>
            </a:r>
            <a:r>
              <a:rPr lang="zh-TW" altLang="zh-TW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技術報告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，內容應包括</a:t>
            </a:r>
            <a:r>
              <a:rPr lang="zh-TW" altLang="zh-TW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研發理念</a:t>
            </a:r>
            <a:r>
              <a:rPr lang="zh-TW" altLang="zh-TW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學理基礎</a:t>
            </a:r>
            <a:r>
              <a:rPr lang="zh-TW" altLang="zh-TW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主題內容</a:t>
            </a:r>
            <a:r>
              <a:rPr lang="zh-TW" altLang="zh-TW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方法技巧</a:t>
            </a:r>
            <a:r>
              <a:rPr lang="zh-TW" altLang="zh-TW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成果貢獻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審查範圍包含：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有關專利、技術移轉或創新之成果。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有關專業、管理之個案研究，全國性或國際性技術競賽獎項，經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整理分析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具整體性及獨特見解貢獻之成果。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有關產學合作、技術應用及衍生成果或改善專案具有特殊貢獻之研發成果。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378" y="230039"/>
            <a:ext cx="1124942" cy="124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8496" y="160905"/>
            <a:ext cx="10364451" cy="1016319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升等條件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(2)</a:t>
            </a:r>
            <a:endParaRPr lang="zh-TW" altLang="en-US" sz="4000" dirty="0">
              <a:solidFill>
                <a:schemeClr val="accent6">
                  <a:lumMod val="7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94176" y="786110"/>
            <a:ext cx="10560328" cy="5766487"/>
          </a:xfrm>
        </p:spPr>
        <p:txBody>
          <a:bodyPr>
            <a:normAutofit fontScale="47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應用技術型升等門檻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3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教師須符合下列各職級升等條件之一，始得以應用技術報告申請升等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具有發表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或已被接受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於國內外學術刊物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SCI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SSCI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TSSCI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EI(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折半計算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zh-TW" altLang="zh-TW" sz="38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論文及發明專利證明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，升等教授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件、副教授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件、助理教授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件。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技術移轉金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含專利技轉、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know-how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技轉及先期技轉金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，實收入總額升等教授達</a:t>
            </a:r>
            <a:r>
              <a:rPr lang="en-US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以上、副教授達</a:t>
            </a:r>
            <a:r>
              <a:rPr lang="en-US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zh-TW" sz="3800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以上、助理教授達</a:t>
            </a:r>
            <a:r>
              <a:rPr lang="en-US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以上。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產學合作計畫管理費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累計金額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擔任計畫主持人且為企業出資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，升等教授達</a:t>
            </a:r>
            <a:r>
              <a:rPr lang="en-US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以上、副教授達</a:t>
            </a:r>
            <a:r>
              <a:rPr lang="en-US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以上、助理教授達</a:t>
            </a:r>
            <a:r>
              <a:rPr lang="en-US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45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以上。</a:t>
            </a:r>
            <a:endParaRPr lang="en-US" altLang="zh-TW" sz="3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以本校名義主持或協同主持校外重要計畫或企劃案，所衍生之應用技術、卓越貢獻或特殊成就，經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系教評會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認可者。</a:t>
            </a:r>
          </a:p>
          <a:p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教師七年內累計研發成果未達前項各款條件之一者，若其前項第一至第三款研發成果分別除以各職級應達基礎數合計後，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數值大於</a:t>
            </a:r>
            <a:r>
              <a:rPr lang="en-US" altLang="zh-TW" sz="3800" b="1" u="sng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8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，亦符合以應用技術報告申請升等各職級教師資格。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以「教授」為例：論文及發明專利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3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=0.6+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技術移轉金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3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120</a:t>
            </a:r>
            <a:r>
              <a:rPr lang="zh-TW" altLang="en-US" sz="3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=0.8+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產學合作管理費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55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3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75</a:t>
            </a:r>
            <a:r>
              <a:rPr lang="zh-TW" altLang="en-US" sz="3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=0.7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，相加等於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2.1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前項各職級所列發明專利、技術移轉金、產學合作計畫管理費等，須為</a:t>
            </a:r>
            <a:r>
              <a:rPr lang="zh-TW" altLang="en-US" sz="3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七年內</a:t>
            </a:r>
            <a:r>
              <a:rPr lang="zh-TW" altLang="en-US" sz="3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且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取得前一職級後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升等技術相關</a:t>
            </a:r>
            <a:r>
              <a:rPr lang="zh-TW" altLang="en-US" sz="3800" dirty="0">
                <a:latin typeface="標楷體" panose="03000509000000000000" pitchFamily="65" charset="-120"/>
                <a:ea typeface="標楷體" panose="03000509000000000000" pitchFamily="65" charset="-120"/>
              </a:rPr>
              <a:t>之成果。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184" y="160905"/>
            <a:ext cx="1118882" cy="14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735" y="303557"/>
            <a:ext cx="10364451" cy="1062501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升等條件</a:t>
            </a:r>
            <a:r>
              <a:rPr lang="en-US" altLang="zh-TW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(3)</a:t>
            </a:r>
            <a:endParaRPr lang="zh-TW" altLang="en-US" sz="4800" dirty="0">
              <a:solidFill>
                <a:schemeClr val="accent6">
                  <a:lumMod val="7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77883" y="1233978"/>
            <a:ext cx="10650153" cy="47444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新制升等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教學型升等</a:t>
            </a:r>
            <a:endParaRPr lang="en-US" altLang="zh-TW" sz="2600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教學型升等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教師聘任暨升等辦法第</a:t>
            </a:r>
            <a:r>
              <a:rPr lang="en-US" altLang="zh-TW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)-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zh-TW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24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實務成果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取代專門著作送審。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升等送審代表成果應附整體作品之</a:t>
            </a:r>
            <a:r>
              <a:rPr lang="zh-TW" altLang="zh-TW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教學成果技術報告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，內容應包括</a:t>
            </a:r>
            <a:r>
              <a:rPr lang="zh-TW" altLang="en-US" sz="2400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教學、課程或設計理念</a:t>
            </a:r>
            <a:r>
              <a:rPr lang="zh-TW" altLang="zh-TW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學理基礎</a:t>
            </a:r>
            <a:r>
              <a:rPr lang="zh-TW" altLang="zh-TW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主題內容</a:t>
            </a:r>
            <a:r>
              <a:rPr lang="zh-TW" altLang="en-US" sz="2400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400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方法技巧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研發成果及學習成效</a:t>
            </a:r>
            <a:r>
              <a:rPr lang="zh-TW" altLang="en-US" sz="24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創新及</a:t>
            </a:r>
            <a:r>
              <a:rPr lang="zh-TW" altLang="zh-TW" sz="2400" b="1" u="sng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貢獻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以教學成果升等審查範圍包含：</a:t>
            </a:r>
          </a:p>
          <a:p>
            <a:pPr marL="457200" lvl="0" indent="-4572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課程、教材、教法、教具、科技媒體運用、評量工具，具有創新、改進或延伸應用之具體研究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成果者。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教學態度認真並熱心輔導學生學業，成效卓著者。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教師評鑑成績優良，且有具體教學成效與貢獻者。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449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3853" y="144976"/>
            <a:ext cx="10364451" cy="672275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升等條件</a:t>
            </a:r>
            <a:r>
              <a:rPr lang="en-US" altLang="zh-TW" sz="36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(4)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04535" y="817251"/>
            <a:ext cx="11547464" cy="5756269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教學型升等門檻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擬以教學成果升等教師，應具有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取得前一職級後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發表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或已接受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於國內外學術刊物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SCI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SSCI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TSSCI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EI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等具審查機制論文，且應符合各職級升等條件之一，始得提出申請：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升等教授：</a:t>
            </a:r>
          </a:p>
          <a:p>
            <a:pPr marL="457200" lvl="0" indent="-457200">
              <a:buFont typeface="Wingdings" panose="05000000000000000000" pitchFamily="2" charset="2"/>
              <a:buAutoNum type="circleNumWdWhitePlain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教師評鑑教學項目分數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三年內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排名在學院前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AutoNum type="circleNumWdWhitePlain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曾獲本校「教學特優教師」。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升等副教授：</a:t>
            </a:r>
          </a:p>
          <a:p>
            <a:pPr marL="457200" lvl="0" indent="-457200">
              <a:buFont typeface="Wingdings" panose="05000000000000000000" pitchFamily="2" charset="2"/>
              <a:buAutoNum type="circleNumWdWhitePlain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教師評鑑教學項目分數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三年內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排名在學院前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AutoNum type="circleNumWdWhitePlain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曾獲本校「教學特優教師」或「教學優良教師」。</a:t>
            </a:r>
          </a:p>
          <a:p>
            <a:pPr lvl="0">
              <a:buFont typeface="Wingdings" panose="05000000000000000000" pitchFamily="2" charset="2"/>
              <a:buChar char="l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升等助理教授：</a:t>
            </a:r>
          </a:p>
          <a:p>
            <a:pPr marL="457200" lvl="0" indent="-457200">
              <a:buFont typeface="Wingdings" panose="05000000000000000000" pitchFamily="2" charset="2"/>
              <a:buAutoNum type="circleNumWdWhitePlain"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教師評鑑教學項目分數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三年內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排名在學院前</a:t>
            </a:r>
            <a:r>
              <a:rPr lang="en-US" altLang="zh-TW" b="1" u="sng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0" indent="-457200">
              <a:buFont typeface="Wingdings" panose="05000000000000000000" pitchFamily="2" charset="2"/>
              <a:buAutoNum type="circleNumWdWhitePlain"/>
            </a:pPr>
            <a:r>
              <a:rPr lang="zh-TW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曾獲本校「教學特優教師」或「教學優良教師」。</a:t>
            </a:r>
            <a:endParaRPr lang="en-US" altLang="zh-TW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124" y="3021324"/>
            <a:ext cx="31908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5200" y="290991"/>
            <a:ext cx="4947920" cy="979374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chemeClr val="accent6">
                    <a:lumMod val="7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             升等期程</a:t>
            </a:r>
            <a:endParaRPr lang="zh-TW" altLang="en-US" sz="1200" dirty="0">
              <a:solidFill>
                <a:schemeClr val="accent6">
                  <a:lumMod val="7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207570" y="1492015"/>
            <a:ext cx="24703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1" y="1230209"/>
            <a:ext cx="11405937" cy="52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373796" y="1401268"/>
            <a:ext cx="1046206" cy="49179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40702"/>
      </p:ext>
    </p:extLst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1723</TotalTime>
  <Words>3079</Words>
  <Application>Microsoft Office PowerPoint</Application>
  <PresentationFormat>寬螢幕</PresentationFormat>
  <Paragraphs>161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王漢宗顏楷體繁</vt:lpstr>
      <vt:lpstr>新細明體</vt:lpstr>
      <vt:lpstr>標楷體</vt:lpstr>
      <vt:lpstr>Arial</vt:lpstr>
      <vt:lpstr>Gill Sans MT</vt:lpstr>
      <vt:lpstr>Wingdings</vt:lpstr>
      <vt:lpstr>圖庫</vt:lpstr>
      <vt:lpstr>教師多元升等及送審相關學術倫理  業務說明會</vt:lpstr>
      <vt:lpstr>簡報大綱</vt:lpstr>
      <vt:lpstr>升等類型</vt:lpstr>
      <vt:lpstr>代表作(作品、成就證明或技術報告)與 參考作(作品、成就證明或技術報告)相加  至多5件  (取得前一職級教師資格後出版或發表者)  (專科以上學校教師資格審定辦法第二十一條第一項第三款) (本校教師聘任暨升等辦法第十九條第一項第三款) </vt:lpstr>
      <vt:lpstr>升等條件(1)</vt:lpstr>
      <vt:lpstr>升等條件(2)</vt:lpstr>
      <vt:lpstr>升等條件(3)</vt:lpstr>
      <vt:lpstr>升等條件(4)</vt:lpstr>
      <vt:lpstr>             升等期程</vt:lpstr>
      <vt:lpstr>升等資料</vt:lpstr>
      <vt:lpstr>通過門檻-配分 </vt:lpstr>
      <vt:lpstr>通過門檻-消極條件</vt:lpstr>
      <vt:lpstr>通過門檻-外審</vt:lpstr>
      <vt:lpstr>校外專家學者審查機制</vt:lpstr>
      <vt:lpstr>升等注意事項(1)</vt:lpstr>
      <vt:lpstr>PowerPoint 簡報</vt:lpstr>
      <vt:lpstr>PowerPoint 簡報</vt:lpstr>
      <vt:lpstr>升等注意事項(2)</vt:lpstr>
      <vt:lpstr>研討會論文出版發行證明</vt:lpstr>
      <vt:lpstr>升等注意事項(3)</vt:lpstr>
      <vt:lpstr>教師送審相關學術倫理觀念</vt:lpstr>
      <vt:lpstr>Thank  you  for  your 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教師多元升等及授權自審業務說明會</dc:title>
  <dc:creator>人事室莊捷涵</dc:creator>
  <cp:lastModifiedBy>user</cp:lastModifiedBy>
  <cp:revision>104</cp:revision>
  <dcterms:created xsi:type="dcterms:W3CDTF">2015-08-26T03:07:53Z</dcterms:created>
  <dcterms:modified xsi:type="dcterms:W3CDTF">2020-07-01T07:46:48Z</dcterms:modified>
</cp:coreProperties>
</file>